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handoutMasterIdLst>
    <p:handoutMasterId r:id="rId36"/>
  </p:handoutMasterIdLst>
  <p:sldIdLst>
    <p:sldId id="299" r:id="rId2"/>
    <p:sldId id="317" r:id="rId3"/>
    <p:sldId id="349" r:id="rId4"/>
    <p:sldId id="260" r:id="rId5"/>
    <p:sldId id="352" r:id="rId6"/>
    <p:sldId id="348" r:id="rId7"/>
    <p:sldId id="331" r:id="rId8"/>
    <p:sldId id="320" r:id="rId9"/>
    <p:sldId id="326" r:id="rId10"/>
    <p:sldId id="301" r:id="rId11"/>
    <p:sldId id="323" r:id="rId12"/>
    <p:sldId id="322" r:id="rId13"/>
    <p:sldId id="319" r:id="rId14"/>
    <p:sldId id="329" r:id="rId15"/>
    <p:sldId id="347" r:id="rId16"/>
    <p:sldId id="300" r:id="rId17"/>
    <p:sldId id="337" r:id="rId18"/>
    <p:sldId id="339" r:id="rId19"/>
    <p:sldId id="338" r:id="rId20"/>
    <p:sldId id="332" r:id="rId21"/>
    <p:sldId id="333" r:id="rId22"/>
    <p:sldId id="346" r:id="rId23"/>
    <p:sldId id="334" r:id="rId24"/>
    <p:sldId id="335" r:id="rId25"/>
    <p:sldId id="340" r:id="rId26"/>
    <p:sldId id="336" r:id="rId27"/>
    <p:sldId id="341" r:id="rId28"/>
    <p:sldId id="342" r:id="rId29"/>
    <p:sldId id="343" r:id="rId30"/>
    <p:sldId id="350" r:id="rId31"/>
    <p:sldId id="345" r:id="rId32"/>
    <p:sldId id="353" r:id="rId33"/>
    <p:sldId id="312"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Wingdings 3" panose="05040102010807070707" pitchFamily="18" charset="2"/>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1B775-DAD0-5FC0-D20F-7D25114E2156}" name="James C. Burke" initials="JCB" userId="James C. Burk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B1"/>
    <a:srgbClr val="5F5F5F"/>
    <a:srgbClr val="404040"/>
    <a:srgbClr val="969696"/>
    <a:srgbClr val="B3B3B3"/>
    <a:srgbClr val="00B3B3"/>
    <a:srgbClr val="CDCDCD"/>
    <a:srgbClr val="83E1DF"/>
    <a:srgbClr val="A7FFFF"/>
    <a:srgbClr val="27B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3A9D2B-D91C-4821-88E2-9F4A5CD8CCE2}">
  <a:tblStyle styleId="{2E3A9D2B-D91C-4821-88E2-9F4A5CD8CCE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77438" autoAdjust="0"/>
  </p:normalViewPr>
  <p:slideViewPr>
    <p:cSldViewPr>
      <p:cViewPr varScale="1">
        <p:scale>
          <a:sx n="88" d="100"/>
          <a:sy n="88" d="100"/>
        </p:scale>
        <p:origin x="24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EDE099-98B6-447F-8468-A31019A760DB}" type="datetimeFigureOut">
              <a:rPr lang="en-US" smtClean="0">
                <a:latin typeface="Calibri" panose="020F0502020204030204" pitchFamily="34" charset="0"/>
                <a:cs typeface="Calibri" panose="020F0502020204030204" pitchFamily="34" charset="0"/>
              </a:rPr>
              <a:t>3/16/2023</a:t>
            </a:fld>
            <a:endParaRPr 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C0A09E-C93D-4D1A-BEF2-07C32C9BE632}"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911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Tree>
    <p:extLst>
      <p:ext uri="{BB962C8B-B14F-4D97-AF65-F5344CB8AC3E}">
        <p14:creationId xmlns:p14="http://schemas.microsoft.com/office/powerpoint/2010/main" val="31086492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cgov.org/board/bos_calendar/documents/DocsAgendaReg_1_28_19/HEALTH%20CARE%20SERVICES/Regular%20Calendar/Item_1_2_Oral_Health_Strategic_Plan_DRAF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lamedaalliance.org/members/medi-cal/benefits-and-covered-servic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alamedaalliance.org/providers/provider-resources/language-acces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3774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Tooth Decay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Tooth decay is the most common chronic disease and the greatest unmet health need among children in California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Tooth decay is an infectious disease that can be transmitted from mothers to their infants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Alameda County STATS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1/2 of the Medi-Cal eligible children ages 6 - 20 in Alameda Co had a dental visit during the past year (2016 data). </a:t>
            </a:r>
            <a:endParaRPr lang="en-US"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Times New Roman" panose="02020603050405020304" pitchFamily="18" charset="0"/>
              </a:rPr>
              <a:t>1/2 pregnant women in the Medi-Cal program utilize dental services.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Asian &amp; Black/African Americans age 0-5 in selected WIC programs have a higher prevalence of untreated tooth decay compared to their counterparts.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Latinas, Blacks/ African-Americans and those with lower educational attainment are less likely to use dental services during pregnancy than their counterparts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r>
              <a:rPr lang="en-US" sz="1800" b="1" dirty="0">
                <a:latin typeface="Arial" panose="020B0604020202020204" pitchFamily="34" charset="0"/>
                <a:cs typeface="Arial" panose="020B0604020202020204" pitchFamily="34" charset="0"/>
              </a:rPr>
              <a:t>Resource:</a:t>
            </a:r>
          </a:p>
          <a:p>
            <a:r>
              <a:rPr lang="en-US" sz="1800" dirty="0">
                <a:latin typeface="Arial" panose="020B0604020202020204" pitchFamily="34" charset="0"/>
                <a:cs typeface="Arial" panose="020B0604020202020204" pitchFamily="34" charset="0"/>
              </a:rPr>
              <a:t>Office of Dental Health, Alameda County Public Health Department. (2019). </a:t>
            </a:r>
            <a:r>
              <a:rPr lang="en-US" sz="1800" i="1" dirty="0">
                <a:latin typeface="Arial" panose="020B0604020202020204" pitchFamily="34" charset="0"/>
                <a:cs typeface="Arial" panose="020B0604020202020204" pitchFamily="34" charset="0"/>
              </a:rPr>
              <a:t>Alameda County Oral Health Strategic Plan 2019-24</a:t>
            </a:r>
            <a:r>
              <a:rPr lang="en-US" sz="1800" dirty="0">
                <a:latin typeface="Arial" panose="020B0604020202020204" pitchFamily="34" charset="0"/>
                <a:cs typeface="Arial" panose="020B0604020202020204" pitchFamily="34" charset="0"/>
              </a:rPr>
              <a:t>. Office of Dental Health, Alameda County Public Health Department..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http://www.acgov.org/board/bos_calendar/documents/DocsAgendaReg_1_28_19/HEALTH%20CARE%20SERVICES/Regular%20Calendar/Item_1_2_Oral_Health_Strategic_Plan_DRAFT.pdf</a:t>
            </a:r>
            <a:endParaRPr lang="en-US" sz="1800" dirty="0">
              <a:latin typeface="Arial" panose="020B060402020202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endParaRPr>
          </a:p>
          <a:p>
            <a:pPr lvl="0">
              <a:spcBef>
                <a:spcPts val="0"/>
              </a:spcBef>
              <a:buNone/>
            </a:pPr>
            <a:endParaRPr dirty="0"/>
          </a:p>
        </p:txBody>
      </p:sp>
    </p:spTree>
    <p:extLst>
      <p:ext uri="{BB962C8B-B14F-4D97-AF65-F5344CB8AC3E}">
        <p14:creationId xmlns:p14="http://schemas.microsoft.com/office/powerpoint/2010/main" val="102040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3200" u="sng" dirty="0"/>
              <a:t>Billing Tip</a:t>
            </a:r>
            <a:r>
              <a:rPr lang="en-US" sz="3200" dirty="0"/>
              <a:t>:</a:t>
            </a:r>
          </a:p>
          <a:p>
            <a:pPr>
              <a:buFont typeface="Wingdings" panose="05000000000000000000" pitchFamily="2" charset="2"/>
              <a:buChar char="Ø"/>
            </a:pPr>
            <a:r>
              <a:rPr lang="en-US" sz="3200" dirty="0"/>
              <a:t>Measure captured by claims; CPT 99188</a:t>
            </a:r>
          </a:p>
          <a:p>
            <a:pPr lvl="1">
              <a:buFont typeface="Wingdings" panose="05000000000000000000" pitchFamily="2" charset="2"/>
              <a:buChar char="Ø"/>
            </a:pPr>
            <a:r>
              <a:rPr lang="en-US" sz="3200" dirty="0"/>
              <a:t>The Alliance reimburses directly contracted PCPs for FV at 125% of Medi-Cal rates.</a:t>
            </a:r>
            <a:endParaRPr lang="en-US" sz="3200" u="sng" dirty="0"/>
          </a:p>
          <a:p>
            <a:pPr marL="0" indent="0">
              <a:buNone/>
            </a:pPr>
            <a:r>
              <a:rPr lang="en-US" sz="3200" u="sng" dirty="0"/>
              <a:t>FV Implementation</a:t>
            </a:r>
          </a:p>
          <a:p>
            <a:pPr>
              <a:buFont typeface="Wingdings" panose="05000000000000000000" pitchFamily="2" charset="2"/>
              <a:buChar char="Ø"/>
            </a:pPr>
            <a:r>
              <a:rPr lang="en-US" sz="3200" dirty="0"/>
              <a:t>Promote oral health &amp; FV application during Prenatal visits.</a:t>
            </a:r>
          </a:p>
          <a:p>
            <a:pPr>
              <a:buFont typeface="Wingdings" panose="05000000000000000000" pitchFamily="2" charset="2"/>
              <a:buChar char="Ø"/>
            </a:pPr>
            <a:r>
              <a:rPr lang="en-US" dirty="0"/>
              <a:t>Combine FV applications with well-child visits and vaccines.</a:t>
            </a:r>
          </a:p>
          <a:p>
            <a:pPr lvl="1">
              <a:buFont typeface="Wingdings" panose="05000000000000000000" pitchFamily="2" charset="2"/>
              <a:buChar char="§"/>
            </a:pPr>
            <a:r>
              <a:rPr lang="en-US" dirty="0"/>
              <a:t>MA’s can apply FV</a:t>
            </a:r>
          </a:p>
          <a:p>
            <a:pPr>
              <a:buFont typeface="Wingdings" panose="05000000000000000000" pitchFamily="2" charset="2"/>
              <a:buChar char="Ø"/>
            </a:pPr>
            <a:r>
              <a:rPr lang="en-US" dirty="0"/>
              <a:t>Oral Health Patient Education</a:t>
            </a:r>
          </a:p>
          <a:p>
            <a:pPr lvl="1">
              <a:buFont typeface="Wingdings" panose="05000000000000000000" pitchFamily="2" charset="2"/>
              <a:buChar char="§"/>
            </a:pPr>
            <a:r>
              <a:rPr lang="en-US" dirty="0"/>
              <a:t>Early Preventive steps</a:t>
            </a:r>
          </a:p>
          <a:p>
            <a:pPr lvl="1">
              <a:buFont typeface="Wingdings" panose="05000000000000000000" pitchFamily="2" charset="2"/>
              <a:buChar char="§"/>
            </a:pPr>
            <a:r>
              <a:rPr lang="en-US" dirty="0"/>
              <a:t>FV in primary care</a:t>
            </a:r>
          </a:p>
          <a:p>
            <a:pPr lvl="1">
              <a:buFont typeface="Wingdings" panose="05000000000000000000" pitchFamily="2" charset="2"/>
              <a:buChar char="§"/>
            </a:pPr>
            <a:r>
              <a:rPr lang="en-US" dirty="0"/>
              <a:t>Dental referral – 1</a:t>
            </a:r>
            <a:r>
              <a:rPr lang="en-US" baseline="30000" dirty="0"/>
              <a:t>st</a:t>
            </a:r>
            <a:r>
              <a:rPr lang="en-US" dirty="0"/>
              <a:t> birthday</a:t>
            </a:r>
          </a:p>
          <a:p>
            <a:pPr>
              <a:buFont typeface="Wingdings" panose="05000000000000000000" pitchFamily="2" charset="2"/>
              <a:buChar char="Ø"/>
            </a:pPr>
            <a:r>
              <a:rPr lang="en-US" dirty="0"/>
              <a:t>Pediatric Dental Referral Network accepting </a:t>
            </a:r>
            <a:r>
              <a:rPr lang="en-US" dirty="0" err="1"/>
              <a:t>Denti</a:t>
            </a:r>
            <a:r>
              <a:rPr lang="en-US" dirty="0"/>
              <a:t>-Cal</a:t>
            </a:r>
          </a:p>
          <a:p>
            <a:pPr>
              <a:buFont typeface="Wingdings" panose="05000000000000000000" pitchFamily="2" charset="2"/>
              <a:buChar char="Ø"/>
            </a:pPr>
            <a:r>
              <a:rPr lang="en-US" dirty="0"/>
              <a:t>Alameda County can Train Providers and Staff</a:t>
            </a:r>
          </a:p>
          <a:p>
            <a:pPr lvl="1">
              <a:buFont typeface="Wingdings" panose="05000000000000000000" pitchFamily="2" charset="2"/>
              <a:buChar char="§"/>
            </a:pPr>
            <a:r>
              <a:rPr lang="en-US" dirty="0"/>
              <a:t>Oral health and FV applications in Primary Care</a:t>
            </a:r>
          </a:p>
          <a:p>
            <a:pPr lvl="1">
              <a:buFont typeface="Wingdings" panose="05000000000000000000" pitchFamily="2" charset="2"/>
              <a:buChar char="§"/>
            </a:pPr>
            <a:r>
              <a:rPr lang="en-US" dirty="0"/>
              <a:t>County Contact #: </a:t>
            </a:r>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81317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Utilize health/flag alerts for patients who are due for their screening services.</a:t>
            </a:r>
          </a:p>
          <a:p>
            <a:pPr>
              <a:buFont typeface="Wingdings" panose="05000000000000000000" pitchFamily="2" charset="2"/>
              <a:buChar char="Ø"/>
            </a:pPr>
            <a:r>
              <a:rPr lang="en-US" dirty="0"/>
              <a:t>Conduct chart scrubbing prior to visits.</a:t>
            </a:r>
          </a:p>
          <a:p>
            <a:pPr>
              <a:buFont typeface="Wingdings" panose="05000000000000000000" pitchFamily="2" charset="2"/>
              <a:buChar char="Ø"/>
            </a:pPr>
            <a:r>
              <a:rPr lang="en-US" dirty="0"/>
              <a:t>Utilize standardized templates to guide the team through the visit.</a:t>
            </a:r>
          </a:p>
          <a:p>
            <a:endParaRPr lang="en-US" dirty="0"/>
          </a:p>
        </p:txBody>
      </p:sp>
    </p:spTree>
    <p:extLst>
      <p:ext uri="{BB962C8B-B14F-4D97-AF65-F5344CB8AC3E}">
        <p14:creationId xmlns:p14="http://schemas.microsoft.com/office/powerpoint/2010/main" val="109163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Reduce waiting times:</a:t>
            </a:r>
          </a:p>
          <a:p>
            <a:pPr lvl="1">
              <a:buFont typeface="Wingdings" panose="05000000000000000000" pitchFamily="2" charset="2"/>
              <a:buChar char="§"/>
            </a:pPr>
            <a:r>
              <a:rPr lang="en-US" dirty="0"/>
              <a:t>Immunization clinics.</a:t>
            </a:r>
          </a:p>
          <a:p>
            <a:pPr lvl="1">
              <a:buFont typeface="Wingdings" panose="05000000000000000000" pitchFamily="2" charset="2"/>
              <a:buChar char="§"/>
            </a:pPr>
            <a:r>
              <a:rPr lang="en-US" dirty="0"/>
              <a:t>After hours and/or weekend clinics to accommodate work schedules.</a:t>
            </a:r>
          </a:p>
          <a:p>
            <a:pPr lvl="1">
              <a:buFont typeface="Wingdings" panose="05000000000000000000" pitchFamily="2" charset="2"/>
              <a:buChar char="§"/>
            </a:pPr>
            <a:r>
              <a:rPr lang="en-US" dirty="0"/>
              <a:t>Organize/join health fairs with childcare, food, and clinic availability.</a:t>
            </a:r>
          </a:p>
          <a:p>
            <a:pPr>
              <a:buFont typeface="Wingdings" panose="05000000000000000000" pitchFamily="2" charset="2"/>
              <a:buChar char="Ø"/>
            </a:pPr>
            <a:r>
              <a:rPr lang="en-US" dirty="0"/>
              <a:t>Offer back-to-back sibling well-visits for families with  multiple children.</a:t>
            </a:r>
          </a:p>
          <a:p>
            <a:pPr>
              <a:buFont typeface="Wingdings" panose="05000000000000000000" pitchFamily="2" charset="2"/>
              <a:buChar char="Ø"/>
            </a:pPr>
            <a:r>
              <a:rPr lang="en-US" dirty="0"/>
              <a:t>Strengthen partnership with schools and after school programs.</a:t>
            </a:r>
          </a:p>
          <a:p>
            <a:pPr>
              <a:buFont typeface="Wingdings" panose="05000000000000000000" pitchFamily="2" charset="2"/>
              <a:buChar char="Ø"/>
            </a:pPr>
            <a:r>
              <a:rPr lang="en-US" dirty="0"/>
              <a:t>Use dedicated rooms for acute visits and well-visits.</a:t>
            </a:r>
          </a:p>
          <a:p>
            <a:endParaRPr lang="en-US" dirty="0"/>
          </a:p>
        </p:txBody>
      </p:sp>
    </p:spTree>
    <p:extLst>
      <p:ext uri="{BB962C8B-B14F-4D97-AF65-F5344CB8AC3E}">
        <p14:creationId xmlns:p14="http://schemas.microsoft.com/office/powerpoint/2010/main" val="17991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100" dirty="0"/>
              <a:t>Consider using an equity approach to increase access for targeted communities:</a:t>
            </a:r>
          </a:p>
          <a:p>
            <a:pPr>
              <a:buFont typeface="Wingdings" panose="05000000000000000000" pitchFamily="2" charset="2"/>
              <a:buChar char="Ø"/>
            </a:pPr>
            <a:r>
              <a:rPr lang="en-US" sz="1100" dirty="0"/>
              <a:t>Review well-care visit measure completion rate factors: race, ethnicity, location (i.e., zip code), and preferred language.</a:t>
            </a:r>
          </a:p>
          <a:p>
            <a:pPr>
              <a:buFont typeface="Wingdings" panose="05000000000000000000" pitchFamily="2" charset="2"/>
              <a:buChar char="Ø"/>
            </a:pPr>
            <a:r>
              <a:rPr lang="en-US" sz="1100" dirty="0"/>
              <a:t>Screen for health-related social needs as part of a comprehensive needs assessment and share information about </a:t>
            </a:r>
            <a:r>
              <a:rPr lang="en-US" sz="1100" dirty="0">
                <a:hlinkClick r:id="rId3"/>
              </a:rPr>
              <a:t>transportation</a:t>
            </a:r>
            <a:r>
              <a:rPr lang="en-US" sz="1100" dirty="0"/>
              <a:t> and </a:t>
            </a:r>
            <a:r>
              <a:rPr lang="en-US" sz="1100" dirty="0">
                <a:hlinkClick r:id="rId4"/>
              </a:rPr>
              <a:t>interpreter services</a:t>
            </a:r>
            <a:r>
              <a:rPr lang="en-US" sz="1100" dirty="0"/>
              <a:t>.</a:t>
            </a:r>
          </a:p>
          <a:p>
            <a:pPr>
              <a:buFont typeface="Wingdings" panose="05000000000000000000" pitchFamily="2" charset="2"/>
              <a:buChar char="Ø"/>
            </a:pPr>
            <a:r>
              <a:rPr lang="en-US" sz="1100" dirty="0"/>
              <a:t>Design member information to be consistent, welcoming, clear and person-centered, language appropriate, and delivered in traditional and electronic format, per patient’s preference.</a:t>
            </a:r>
          </a:p>
          <a:p>
            <a:pPr>
              <a:buFont typeface="Wingdings" panose="05000000000000000000" pitchFamily="2" charset="2"/>
              <a:buChar char="Ø"/>
            </a:pPr>
            <a:r>
              <a:rPr lang="en-US" sz="1100" dirty="0"/>
              <a:t>Involve patients and their family  members in decision-making, tailor care to reflect their goals, values, and capacity, as well as the social context of their community.</a:t>
            </a:r>
          </a:p>
          <a:p>
            <a:pPr>
              <a:buFont typeface="Wingdings" panose="05000000000000000000" pitchFamily="2" charset="2"/>
              <a:buChar char="Ø"/>
            </a:pPr>
            <a:r>
              <a:rPr lang="en-US" sz="1100" dirty="0"/>
              <a:t>Leverage shared decision-making, teach-back and motivational interviewing tools.</a:t>
            </a:r>
          </a:p>
          <a:p>
            <a:pPr>
              <a:buFont typeface="Wingdings" panose="05000000000000000000" pitchFamily="2" charset="2"/>
              <a:buChar char="Ø"/>
            </a:pPr>
            <a:r>
              <a:rPr lang="en-US" sz="1100" dirty="0"/>
              <a:t>Partner with local agencies, schools, after-school programs, faith-based organizations and culturally responsive community agencies.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t>Utilize Community Health Workers (CHW) to help educate, provide culturally appropriate material, support, navigate and encourage scheduling well-visits. This is also a reimbursable benefit from the Alliance.</a:t>
            </a:r>
          </a:p>
        </p:txBody>
      </p:sp>
    </p:spTree>
    <p:extLst>
      <p:ext uri="{BB962C8B-B14F-4D97-AF65-F5344CB8AC3E}">
        <p14:creationId xmlns:p14="http://schemas.microsoft.com/office/powerpoint/2010/main" val="328979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Schedule next appointments before patient/parent leaves the office or while “waiting” to be seen.</a:t>
            </a:r>
          </a:p>
          <a:p>
            <a:pPr>
              <a:buFont typeface="Wingdings" panose="05000000000000000000" pitchFamily="2" charset="2"/>
              <a:buChar char="Ø"/>
            </a:pPr>
            <a:r>
              <a:rPr lang="en-US" dirty="0"/>
              <a:t>Utilize clinicians and staff to educate parents about required screenings and well-visits.</a:t>
            </a:r>
          </a:p>
          <a:p>
            <a:pPr lvl="1">
              <a:buFont typeface="Wingdings" panose="05000000000000000000" pitchFamily="2" charset="2"/>
              <a:buChar char="§"/>
            </a:pPr>
            <a:r>
              <a:rPr lang="en-US" dirty="0"/>
              <a:t>Provide handouts, in their language, to reinforce education. </a:t>
            </a:r>
          </a:p>
          <a:p>
            <a:pPr>
              <a:buFont typeface="Wingdings" panose="05000000000000000000" pitchFamily="2" charset="2"/>
              <a:buChar char="Ø"/>
            </a:pPr>
            <a:r>
              <a:rPr lang="en-US" dirty="0"/>
              <a:t>Huddle with staff often to discuss requirements for well-visits, immunizations, screenings, and treatments.</a:t>
            </a:r>
          </a:p>
          <a:p>
            <a:pPr lvl="1">
              <a:buFont typeface="Wingdings" panose="05000000000000000000" pitchFamily="2" charset="2"/>
              <a:buChar char="§"/>
            </a:pPr>
            <a:r>
              <a:rPr lang="en-US" dirty="0"/>
              <a:t>Share talking points on a paper or electronic template.</a:t>
            </a:r>
          </a:p>
          <a:p>
            <a:pPr>
              <a:buFont typeface="Wingdings" panose="05000000000000000000" pitchFamily="2" charset="2"/>
              <a:buChar char="Ø"/>
            </a:pPr>
            <a:r>
              <a:rPr lang="en-US" dirty="0"/>
              <a:t>Outreach to, and remind, parents via phone calls, letters, and text messaging (if available).</a:t>
            </a:r>
          </a:p>
          <a:p>
            <a:pPr lvl="1">
              <a:buFont typeface="Wingdings" panose="05000000000000000000" pitchFamily="2" charset="2"/>
              <a:buChar char="§"/>
            </a:pPr>
            <a:r>
              <a:rPr lang="en-US" dirty="0"/>
              <a:t>Follow-up with patients who no show or cancel.</a:t>
            </a:r>
          </a:p>
          <a:p>
            <a:pPr>
              <a:buFont typeface="Wingdings" panose="05000000000000000000" pitchFamily="2" charset="2"/>
              <a:buChar char="§"/>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308819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6409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132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Dr. Mendoza, we want to help providers understand that the emphasis behind the measures is the push from the state that we’re upholding. Of course, the push from the state to focus more on children ties into our Mission &amp; Values (next slide, slide 4).</a:t>
            </a:r>
          </a:p>
        </p:txBody>
      </p:sp>
    </p:spTree>
    <p:extLst>
      <p:ext uri="{BB962C8B-B14F-4D97-AF65-F5344CB8AC3E}">
        <p14:creationId xmlns:p14="http://schemas.microsoft.com/office/powerpoint/2010/main" val="360482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Alliance has partnered with Alameda County’s First 5 Help Me Grow Program to conduct care coordination as it pertains to well-child visits, for ages 0-5 years. </a:t>
            </a:r>
          </a:p>
          <a:p>
            <a:endParaRPr lang="en-US" dirty="0"/>
          </a:p>
          <a:p>
            <a:r>
              <a:rPr lang="en-US" dirty="0"/>
              <a:t>The services they provide are to outreach to families to help provide education on the importance of well-visits, and support scheduling appointments. </a:t>
            </a:r>
          </a:p>
          <a:p>
            <a:endParaRPr lang="en-US" dirty="0"/>
          </a:p>
          <a:p>
            <a:r>
              <a:rPr lang="en-US" dirty="0"/>
              <a:t>This is a great resource, and extra hand, that can help in scheduling and coordinating these appointments timely. If you’re interested in having this with your office, please outreach to the QI Team with the email address on the slide.</a:t>
            </a:r>
          </a:p>
        </p:txBody>
      </p:sp>
    </p:spTree>
    <p:extLst>
      <p:ext uri="{BB962C8B-B14F-4D97-AF65-F5344CB8AC3E}">
        <p14:creationId xmlns:p14="http://schemas.microsoft.com/office/powerpoint/2010/main" val="1397943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428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729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123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064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635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1843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6660235" cy="2386954"/>
          </a:xfrm>
          <a:prstGeom prst="rect">
            <a:avLst/>
          </a:prstGeom>
        </p:spPr>
        <p:txBody>
          <a:bodyPr lIns="91425" tIns="91425" rIns="91425" bIns="91425" anchor="t" anchorCtr="0"/>
          <a:lstStyle>
            <a:lvl1pPr lvl="0">
              <a:spcBef>
                <a:spcPts val="0"/>
              </a:spcBef>
              <a:buClr>
                <a:srgbClr val="2185C5"/>
              </a:buClr>
              <a:buSzPct val="100000"/>
              <a:defRPr sz="4800">
                <a:solidFill>
                  <a:srgbClr val="5F5F5F"/>
                </a:solidFill>
                <a:latin typeface="Calibri" panose="020F0502020204030204" pitchFamily="34" charset="0"/>
                <a:ea typeface="Karla" panose="020B0604020202020204" charset="0"/>
                <a:cs typeface="Karla" panose="020B0604020202020204" charset="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dirty="0"/>
          </a:p>
        </p:txBody>
      </p:sp>
      <p:sp>
        <p:nvSpPr>
          <p:cNvPr id="10" name="Shape 10"/>
          <p:cNvSpPr/>
          <p:nvPr/>
        </p:nvSpPr>
        <p:spPr>
          <a:xfrm>
            <a:off x="5938246" y="3377550"/>
            <a:ext cx="721800"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1" name="Shape 11"/>
          <p:cNvSpPr/>
          <p:nvPr/>
        </p:nvSpPr>
        <p:spPr>
          <a:xfrm>
            <a:off x="6659860" y="3377550"/>
            <a:ext cx="721800"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solidFill>
                <a:srgbClr val="5F5F5F"/>
              </a:solidFill>
              <a:latin typeface="Calibri" panose="020F0502020204030204" pitchFamily="34" charset="0"/>
              <a:cs typeface="Calibri" panose="020F0502020204030204" pitchFamily="34" charset="0"/>
            </a:endParaRPr>
          </a:p>
        </p:txBody>
      </p:sp>
      <p:sp>
        <p:nvSpPr>
          <p:cNvPr id="12" name="Shape 12"/>
          <p:cNvSpPr/>
          <p:nvPr/>
        </p:nvSpPr>
        <p:spPr>
          <a:xfrm>
            <a:off x="-1" y="3377550"/>
            <a:ext cx="721800" cy="102899"/>
          </a:xfrm>
          <a:prstGeom prst="rect">
            <a:avLst/>
          </a:prstGeom>
          <a:solidFill>
            <a:srgbClr val="B3B3B3"/>
          </a:solidFill>
          <a:ln>
            <a:noFill/>
          </a:ln>
        </p:spPr>
        <p:txBody>
          <a:bodyPr lIns="91425" tIns="91425" rIns="91425" bIns="91425" anchor="ctr" anchorCtr="0">
            <a:noAutofit/>
          </a:bodyPr>
          <a:lstStyle/>
          <a:p>
            <a:pPr lvl="0">
              <a:spcBef>
                <a:spcPts val="0"/>
              </a:spcBef>
              <a:buNone/>
            </a:pPr>
            <a:endParaRPr dirty="0">
              <a:solidFill>
                <a:srgbClr val="969696"/>
              </a:solidFill>
              <a:latin typeface="Calibri" panose="020F0502020204030204" pitchFamily="34" charset="0"/>
              <a:cs typeface="Calibri" panose="020F0502020204030204" pitchFamily="34" charset="0"/>
            </a:endParaRPr>
          </a:p>
        </p:txBody>
      </p:sp>
      <p:sp>
        <p:nvSpPr>
          <p:cNvPr id="13" name="Shape 13"/>
          <p:cNvSpPr/>
          <p:nvPr/>
        </p:nvSpPr>
        <p:spPr>
          <a:xfrm>
            <a:off x="721424" y="3377550"/>
            <a:ext cx="5216699"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4"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B3B3B3"/>
                </a:solidFill>
                <a:latin typeface="+mj-lt"/>
              </a:defRPr>
            </a:lvl1pPr>
          </a:lstStyle>
          <a:p>
            <a:fld id="{0609820A-355E-4D76-B4B8-E60AC8B81E29}" type="slidenum">
              <a:rPr lang="en-US" smtClean="0"/>
              <a:pPr/>
              <a:t>‹#›</a:t>
            </a:fld>
            <a:endParaRPr lang="en-US" dirty="0"/>
          </a:p>
        </p:txBody>
      </p:sp>
      <p:pic>
        <p:nvPicPr>
          <p:cNvPr id="21" name="Picture 4" descr="K:\Branding, Graphics, Stock Images\LOGOS\AAH Masterbrand logo\Transparent\Alameda_Health_Logo_WithOutT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6248400"/>
            <a:ext cx="1524002" cy="53384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ubtitle_Teal">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6"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latin typeface="Calibri" panose="020F0502020204030204" pitchFamily="34" charset="0"/>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7" name="Shape 17"/>
          <p:cNvSpPr txBox="1">
            <a:spLocks noGrp="1"/>
          </p:cNvSpPr>
          <p:nvPr>
            <p:ph type="subTitle" idx="1"/>
          </p:nvPr>
        </p:nvSpPr>
        <p:spPr>
          <a:xfrm>
            <a:off x="685800" y="3786737"/>
            <a:ext cx="7772400" cy="1046400"/>
          </a:xfrm>
          <a:prstGeom prst="rect">
            <a:avLst/>
          </a:prstGeom>
        </p:spPr>
        <p:txBody>
          <a:bodyPr lIns="91425" tIns="91425" rIns="91425" bIns="91425" anchor="b" anchorCtr="0"/>
          <a:lstStyle>
            <a:lvl1pPr lvl="0" algn="ctr" rtl="0">
              <a:spcBef>
                <a:spcPts val="0"/>
              </a:spcBef>
              <a:buClr>
                <a:srgbClr val="FFFFFF"/>
              </a:buClr>
              <a:buSzPct val="100000"/>
              <a:buNone/>
              <a:defRPr sz="2400" b="0">
                <a:solidFill>
                  <a:srgbClr val="FFFFFF"/>
                </a:solidFill>
                <a:latin typeface="+mn-lt"/>
                <a:ea typeface="Karla" panose="020B0604020202020204" charset="0"/>
                <a:cs typeface="Karla" panose="020B060402020202020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sp>
        <p:nvSpPr>
          <p:cNvPr id="18" name="Shape 18"/>
          <p:cNvSpPr/>
          <p:nvPr/>
        </p:nvSpPr>
        <p:spPr>
          <a:xfrm>
            <a:off x="3047703" y="5323800"/>
            <a:ext cx="3047700"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solidFill>
                <a:srgbClr val="5F5F5F"/>
              </a:solidFill>
              <a:latin typeface="Calibri" panose="020F0502020204030204" pitchFamily="34" charset="0"/>
              <a:cs typeface="Calibri" panose="020F0502020204030204" pitchFamily="34" charset="0"/>
            </a:endParaRPr>
          </a:p>
        </p:txBody>
      </p:sp>
      <p:sp>
        <p:nvSpPr>
          <p:cNvPr id="19" name="Shape 19"/>
          <p:cNvSpPr/>
          <p:nvPr/>
        </p:nvSpPr>
        <p:spPr>
          <a:xfrm>
            <a:off x="6096270" y="5323800"/>
            <a:ext cx="3047700"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0" name="Shape 20"/>
          <p:cNvSpPr/>
          <p:nvPr/>
        </p:nvSpPr>
        <p:spPr>
          <a:xfrm>
            <a:off x="1" y="5323800"/>
            <a:ext cx="3047700"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1615" y="6019800"/>
            <a:ext cx="2040770" cy="80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969696"/>
                </a:solidFill>
                <a:latin typeface="+mj-lt"/>
              </a:defRPr>
            </a:lvl1pPr>
          </a:lstStyle>
          <a:p>
            <a:fld id="{0609820A-355E-4D76-B4B8-E60AC8B81E29}" type="slidenum">
              <a:rPr lang="en-US" smtClean="0"/>
              <a:pPr/>
              <a:t>‹#›</a:t>
            </a:fld>
            <a:endParaRPr lang="en-US" dirty="0"/>
          </a:p>
        </p:txBody>
      </p:sp>
    </p:spTree>
    <p:extLst>
      <p:ext uri="{BB962C8B-B14F-4D97-AF65-F5344CB8AC3E}">
        <p14:creationId xmlns:p14="http://schemas.microsoft.com/office/powerpoint/2010/main" val="98924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_Dark Gray">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8" name="Shape 18"/>
          <p:cNvSpPr/>
          <p:nvPr/>
        </p:nvSpPr>
        <p:spPr>
          <a:xfrm>
            <a:off x="3047703" y="5323800"/>
            <a:ext cx="30477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solidFill>
                <a:srgbClr val="5F5F5F"/>
              </a:solidFill>
              <a:latin typeface="Calibri" panose="020F0502020204030204" pitchFamily="34" charset="0"/>
              <a:cs typeface="Calibri" panose="020F0502020204030204" pitchFamily="34" charset="0"/>
            </a:endParaRPr>
          </a:p>
        </p:txBody>
      </p:sp>
      <p:sp>
        <p:nvSpPr>
          <p:cNvPr id="19" name="Shape 19"/>
          <p:cNvSpPr/>
          <p:nvPr/>
        </p:nvSpPr>
        <p:spPr>
          <a:xfrm>
            <a:off x="6096270" y="5323800"/>
            <a:ext cx="3047700"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0" name="Shape 20"/>
          <p:cNvSpPr/>
          <p:nvPr/>
        </p:nvSpPr>
        <p:spPr>
          <a:xfrm>
            <a:off x="1" y="5323800"/>
            <a:ext cx="3047700"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1615" y="6019800"/>
            <a:ext cx="2040770" cy="80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latin typeface="Calibri" panose="020F0502020204030204" pitchFamily="34" charset="0"/>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1" name="Shape 17"/>
          <p:cNvSpPr txBox="1">
            <a:spLocks noGrp="1"/>
          </p:cNvSpPr>
          <p:nvPr>
            <p:ph type="subTitle" idx="1"/>
          </p:nvPr>
        </p:nvSpPr>
        <p:spPr>
          <a:xfrm>
            <a:off x="685800" y="3786737"/>
            <a:ext cx="7772400" cy="1046400"/>
          </a:xfrm>
          <a:prstGeom prst="rect">
            <a:avLst/>
          </a:prstGeom>
        </p:spPr>
        <p:txBody>
          <a:bodyPr lIns="91425" tIns="91425" rIns="91425" bIns="91425" anchor="b" anchorCtr="0"/>
          <a:lstStyle>
            <a:lvl1pPr lvl="0" algn="ctr" rtl="0">
              <a:spcBef>
                <a:spcPts val="0"/>
              </a:spcBef>
              <a:buClr>
                <a:srgbClr val="FFFFFF"/>
              </a:buClr>
              <a:buSzPct val="100000"/>
              <a:buNone/>
              <a:defRPr sz="2400" b="0">
                <a:solidFill>
                  <a:srgbClr val="FFFFFF"/>
                </a:solidFill>
                <a:latin typeface="+mn-lt"/>
                <a:ea typeface="Karla" panose="020B0604020202020204" charset="0"/>
                <a:cs typeface="Karla" panose="020B060402020202020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sp>
        <p:nvSpPr>
          <p:cNvPr id="12"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969696"/>
                </a:solidFill>
                <a:latin typeface="+mj-lt"/>
              </a:defRPr>
            </a:lvl1pPr>
          </a:lstStyle>
          <a:p>
            <a:fld id="{0609820A-355E-4D76-B4B8-E60AC8B81E29}" type="slidenum">
              <a:rPr lang="en-US" smtClean="0"/>
              <a:pPr/>
              <a:t>‹#›</a:t>
            </a:fld>
            <a:endParaRPr lang="en-US" dirty="0"/>
          </a:p>
        </p:txBody>
      </p:sp>
    </p:spTree>
    <p:extLst>
      <p:ext uri="{BB962C8B-B14F-4D97-AF65-F5344CB8AC3E}">
        <p14:creationId xmlns:p14="http://schemas.microsoft.com/office/powerpoint/2010/main" val="324649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_Light Gray">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solidFill>
                <a:srgbClr val="00B1B1"/>
              </a:solidFill>
              <a:latin typeface="Calibri" panose="020F0502020204030204" pitchFamily="34" charset="0"/>
              <a:cs typeface="Calibri" panose="020F0502020204030204" pitchFamily="34" charset="0"/>
            </a:endParaRPr>
          </a:p>
        </p:txBody>
      </p:sp>
      <p:sp>
        <p:nvSpPr>
          <p:cNvPr id="18" name="Shape 18"/>
          <p:cNvSpPr/>
          <p:nvPr/>
        </p:nvSpPr>
        <p:spPr>
          <a:xfrm>
            <a:off x="3047703" y="5323800"/>
            <a:ext cx="30477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solidFill>
                <a:srgbClr val="5F5F5F"/>
              </a:solidFill>
              <a:latin typeface="Calibri" panose="020F0502020204030204" pitchFamily="34" charset="0"/>
              <a:cs typeface="Calibri" panose="020F0502020204030204" pitchFamily="34" charset="0"/>
            </a:endParaRPr>
          </a:p>
        </p:txBody>
      </p:sp>
      <p:sp>
        <p:nvSpPr>
          <p:cNvPr id="19" name="Shape 19"/>
          <p:cNvSpPr/>
          <p:nvPr/>
        </p:nvSpPr>
        <p:spPr>
          <a:xfrm>
            <a:off x="6096270" y="5323800"/>
            <a:ext cx="3047700"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0" name="Shape 20"/>
          <p:cNvSpPr/>
          <p:nvPr/>
        </p:nvSpPr>
        <p:spPr>
          <a:xfrm>
            <a:off x="1" y="5323800"/>
            <a:ext cx="3047700"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1615" y="6019800"/>
            <a:ext cx="2040770" cy="80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chemeClr val="bg1"/>
                </a:solidFill>
                <a:latin typeface="Calibri" panose="020F0502020204030204" pitchFamily="34" charset="0"/>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1" name="Shape 17"/>
          <p:cNvSpPr txBox="1">
            <a:spLocks noGrp="1"/>
          </p:cNvSpPr>
          <p:nvPr>
            <p:ph type="subTitle" idx="1"/>
          </p:nvPr>
        </p:nvSpPr>
        <p:spPr>
          <a:xfrm>
            <a:off x="685800" y="3786737"/>
            <a:ext cx="7772400" cy="1046400"/>
          </a:xfrm>
          <a:prstGeom prst="rect">
            <a:avLst/>
          </a:prstGeom>
        </p:spPr>
        <p:txBody>
          <a:bodyPr lIns="91425" tIns="91425" rIns="91425" bIns="91425" anchor="b" anchorCtr="0"/>
          <a:lstStyle>
            <a:lvl1pPr lvl="0" algn="ctr" rtl="0">
              <a:spcBef>
                <a:spcPts val="0"/>
              </a:spcBef>
              <a:buClr>
                <a:srgbClr val="FFFFFF"/>
              </a:buClr>
              <a:buSzPct val="100000"/>
              <a:buNone/>
              <a:defRPr sz="2400" b="0">
                <a:solidFill>
                  <a:schemeClr val="bg1"/>
                </a:solidFill>
                <a:latin typeface="+mn-lt"/>
                <a:ea typeface="Karla" panose="020B0604020202020204" charset="0"/>
                <a:cs typeface="Karla" panose="020B060402020202020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sp>
        <p:nvSpPr>
          <p:cNvPr id="12"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B3B3B3"/>
                </a:solidFill>
                <a:latin typeface="+mj-lt"/>
              </a:defRPr>
            </a:lvl1pPr>
          </a:lstStyle>
          <a:p>
            <a:fld id="{0609820A-355E-4D76-B4B8-E60AC8B81E29}" type="slidenum">
              <a:rPr lang="en-US" smtClean="0"/>
              <a:pPr/>
              <a:t>‹#›</a:t>
            </a:fld>
            <a:endParaRPr lang="en-US" dirty="0"/>
          </a:p>
        </p:txBody>
      </p:sp>
    </p:spTree>
    <p:extLst>
      <p:ext uri="{BB962C8B-B14F-4D97-AF65-F5344CB8AC3E}">
        <p14:creationId xmlns:p14="http://schemas.microsoft.com/office/powerpoint/2010/main" val="385168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371600" y="2819400"/>
            <a:ext cx="6424449" cy="3505200"/>
          </a:xfrm>
          <a:prstGeom prst="rect">
            <a:avLst/>
          </a:prstGeom>
        </p:spPr>
        <p:txBody>
          <a:bodyPr lIns="91425" tIns="91425" rIns="91425" bIns="91425" anchor="t" anchorCtr="0"/>
          <a:lstStyle>
            <a:lvl1pPr lvl="0" algn="ctr" rtl="0">
              <a:spcBef>
                <a:spcPts val="0"/>
              </a:spcBef>
              <a:buNone/>
              <a:defRPr i="1">
                <a:solidFill>
                  <a:srgbClr val="00B1B1"/>
                </a:solidFill>
                <a:latin typeface="+mn-lt"/>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dirty="0"/>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b="1" dirty="0">
                <a:solidFill>
                  <a:srgbClr val="00B1B1"/>
                </a:solidFill>
                <a:latin typeface="Calibri" panose="020F0502020204030204" pitchFamily="34" charset="0"/>
                <a:cs typeface="Calibri" panose="020F0502020204030204" pitchFamily="34" charset="0"/>
              </a:rPr>
              <a:t>“</a:t>
            </a:r>
          </a:p>
        </p:txBody>
      </p:sp>
      <p:sp>
        <p:nvSpPr>
          <p:cNvPr id="24" name="Shape 24"/>
          <p:cNvSpPr/>
          <p:nvPr/>
        </p:nvSpPr>
        <p:spPr>
          <a:xfrm>
            <a:off x="5723283" y="2132900"/>
            <a:ext cx="1710300"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solidFill>
                <a:srgbClr val="5F5F5F"/>
              </a:solidFill>
              <a:latin typeface="Calibri" panose="020F0502020204030204" pitchFamily="34" charset="0"/>
              <a:cs typeface="Calibri" panose="020F0502020204030204" pitchFamily="34" charset="0"/>
            </a:endParaRPr>
          </a:p>
        </p:txBody>
      </p:sp>
      <p:sp>
        <p:nvSpPr>
          <p:cNvPr id="25" name="Shape 25"/>
          <p:cNvSpPr/>
          <p:nvPr/>
        </p:nvSpPr>
        <p:spPr>
          <a:xfrm>
            <a:off x="7434176" y="2132900"/>
            <a:ext cx="1710300"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6" name="Shape 26"/>
          <p:cNvSpPr/>
          <p:nvPr/>
        </p:nvSpPr>
        <p:spPr>
          <a:xfrm>
            <a:off x="0" y="2132900"/>
            <a:ext cx="17103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7" name="Shape 27"/>
          <p:cNvSpPr/>
          <p:nvPr/>
        </p:nvSpPr>
        <p:spPr>
          <a:xfrm>
            <a:off x="1710424" y="2132900"/>
            <a:ext cx="1710300"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1"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969696"/>
                </a:solidFill>
                <a:latin typeface="+mj-lt"/>
              </a:defRPr>
            </a:lvl1pPr>
          </a:lstStyle>
          <a:p>
            <a:fld id="{0609820A-355E-4D76-B4B8-E60AC8B81E29}" type="slidenum">
              <a:rPr lang="en-US" smtClean="0"/>
              <a:pPr/>
              <a:t>‹#›</a:t>
            </a:fld>
            <a:endParaRPr lang="en-US" dirty="0"/>
          </a:p>
        </p:txBody>
      </p:sp>
      <p:pic>
        <p:nvPicPr>
          <p:cNvPr id="12" name="Picture 4" descr="K:\Branding, Graphics, Stock Images\LOGOS\AAH Masterbrand logo\Transparent\Alameda_Health_Logo_WithOutT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2640" y="533400"/>
            <a:ext cx="1698719" cy="5950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960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30" name="Shape 30"/>
          <p:cNvSpPr txBox="1">
            <a:spLocks noGrp="1"/>
          </p:cNvSpPr>
          <p:nvPr>
            <p:ph type="body" idx="1"/>
          </p:nvPr>
        </p:nvSpPr>
        <p:spPr>
          <a:xfrm>
            <a:off x="446849" y="1447800"/>
            <a:ext cx="8392351" cy="4876801"/>
          </a:xfrm>
          <a:prstGeom prst="rect">
            <a:avLst/>
          </a:prstGeom>
        </p:spPr>
        <p:txBody>
          <a:bodyPr lIns="91425" tIns="91425" rIns="91425" bIns="91425" anchor="t" anchorCtr="0"/>
          <a:lstStyle>
            <a:lvl1pPr lvl="0">
              <a:spcBef>
                <a:spcPts val="0"/>
              </a:spcBef>
              <a:buClr>
                <a:srgbClr val="00B1B1"/>
              </a:buClr>
              <a:buSzPct val="70000"/>
              <a:defRPr>
                <a:solidFill>
                  <a:srgbClr val="5F5F5F"/>
                </a:solidFill>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1" name="Shape 31"/>
          <p:cNvSpPr/>
          <p:nvPr/>
        </p:nvSpPr>
        <p:spPr>
          <a:xfrm>
            <a:off x="7356366" y="6755100"/>
            <a:ext cx="893699"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32" name="Shape 32"/>
          <p:cNvSpPr/>
          <p:nvPr/>
        </p:nvSpPr>
        <p:spPr>
          <a:xfrm>
            <a:off x="8250311" y="6755100"/>
            <a:ext cx="893699"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33" name="Shape 33"/>
          <p:cNvSpPr/>
          <p:nvPr userDrawn="1"/>
        </p:nvSpPr>
        <p:spPr>
          <a:xfrm>
            <a:off x="0" y="6755100"/>
            <a:ext cx="893699"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34" name="Shape 34"/>
          <p:cNvSpPr/>
          <p:nvPr/>
        </p:nvSpPr>
        <p:spPr>
          <a:xfrm>
            <a:off x="893709" y="6755100"/>
            <a:ext cx="64626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266"/>
          <a:stretch/>
        </p:blipFill>
        <p:spPr bwMode="auto">
          <a:xfrm>
            <a:off x="7391400" y="30407"/>
            <a:ext cx="1645920" cy="718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 Placeholder 1"/>
          <p:cNvSpPr>
            <a:spLocks noGrp="1"/>
          </p:cNvSpPr>
          <p:nvPr>
            <p:ph type="title" hasCustomPrompt="1"/>
          </p:nvPr>
        </p:nvSpPr>
        <p:spPr>
          <a:xfrm>
            <a:off x="457200" y="274638"/>
            <a:ext cx="7010400" cy="1143000"/>
          </a:xfrm>
          <a:prstGeom prst="rect">
            <a:avLst/>
          </a:prstGeom>
        </p:spPr>
        <p:txBody>
          <a:bodyPr vert="horz" lIns="91440" tIns="45720" rIns="91440" bIns="0" rtlCol="0" anchor="b">
            <a:noAutofit/>
          </a:bodyPr>
          <a:lstStyle>
            <a:lvl1pPr>
              <a:defRPr/>
            </a:lvl1pPr>
          </a:lstStyle>
          <a:p>
            <a:r>
              <a:rPr lang="en-US" dirty="0"/>
              <a:t>Click to add title</a:t>
            </a:r>
          </a:p>
        </p:txBody>
      </p:sp>
      <p:sp>
        <p:nvSpPr>
          <p:cNvPr id="14"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969696"/>
                </a:solidFill>
                <a:latin typeface="+mj-lt"/>
              </a:defRPr>
            </a:lvl1pPr>
          </a:lstStyle>
          <a:p>
            <a:fld id="{0609820A-355E-4D76-B4B8-E60AC8B81E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_White">
    <p:spTree>
      <p:nvGrpSpPr>
        <p:cNvPr id="1" name="Shape 64"/>
        <p:cNvGrpSpPr/>
        <p:nvPr/>
      </p:nvGrpSpPr>
      <p:grpSpPr>
        <a:xfrm>
          <a:off x="0" y="0"/>
          <a:ext cx="0" cy="0"/>
          <a:chOff x="0" y="0"/>
          <a:chExt cx="0" cy="0"/>
        </a:xfrm>
      </p:grpSpPr>
      <p:sp>
        <p:nvSpPr>
          <p:cNvPr id="13" name="Shape 31"/>
          <p:cNvSpPr/>
          <p:nvPr userDrawn="1"/>
        </p:nvSpPr>
        <p:spPr>
          <a:xfrm>
            <a:off x="7356366" y="6755100"/>
            <a:ext cx="893699" cy="102899"/>
          </a:xfrm>
          <a:prstGeom prst="rect">
            <a:avLst/>
          </a:prstGeom>
          <a:solidFill>
            <a:srgbClr val="00B1B1">
              <a:alpha val="50000"/>
            </a:srgbClr>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4" name="Shape 32"/>
          <p:cNvSpPr/>
          <p:nvPr userDrawn="1"/>
        </p:nvSpPr>
        <p:spPr>
          <a:xfrm>
            <a:off x="8250311" y="6755100"/>
            <a:ext cx="893699"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5" name="Shape 33"/>
          <p:cNvSpPr/>
          <p:nvPr userDrawn="1"/>
        </p:nvSpPr>
        <p:spPr>
          <a:xfrm>
            <a:off x="0" y="6755100"/>
            <a:ext cx="893699"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6" name="Shape 34"/>
          <p:cNvSpPr/>
          <p:nvPr userDrawn="1"/>
        </p:nvSpPr>
        <p:spPr>
          <a:xfrm>
            <a:off x="893709" y="6755100"/>
            <a:ext cx="64626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8"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969696"/>
                </a:solidFill>
                <a:latin typeface="+mj-lt"/>
              </a:defRPr>
            </a:lvl1pPr>
          </a:lstStyle>
          <a:p>
            <a:fld id="{0609820A-355E-4D76-B4B8-E60AC8B81E29}" type="slidenum">
              <a:rPr lang="en-US" smtClean="0"/>
              <a:pPr/>
              <a:t>‹#›</a:t>
            </a:fld>
            <a:endParaRPr lang="en-US" dirty="0"/>
          </a:p>
        </p:txBody>
      </p:sp>
      <p:sp>
        <p:nvSpPr>
          <p:cNvPr id="10" name="Shape 30"/>
          <p:cNvSpPr txBox="1">
            <a:spLocks noGrp="1"/>
          </p:cNvSpPr>
          <p:nvPr>
            <p:ph type="body" idx="1"/>
          </p:nvPr>
        </p:nvSpPr>
        <p:spPr>
          <a:xfrm>
            <a:off x="446849" y="1447800"/>
            <a:ext cx="8392351" cy="4876801"/>
          </a:xfrm>
          <a:prstGeom prst="rect">
            <a:avLst/>
          </a:prstGeom>
        </p:spPr>
        <p:txBody>
          <a:bodyPr lIns="91425" tIns="91425" rIns="91425" bIns="91425" anchor="t" anchorCtr="0"/>
          <a:lstStyle>
            <a:lvl1pPr marL="0" lvl="0" indent="0">
              <a:spcBef>
                <a:spcPts val="0"/>
              </a:spcBef>
              <a:buClr>
                <a:srgbClr val="00B1B1"/>
              </a:buClr>
              <a:buNone/>
              <a:defRPr>
                <a:solidFill>
                  <a:srgbClr val="5F5F5F"/>
                </a:solidFill>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Title Placeholder 1"/>
          <p:cNvSpPr>
            <a:spLocks noGrp="1"/>
          </p:cNvSpPr>
          <p:nvPr>
            <p:ph type="title" hasCustomPrompt="1"/>
          </p:nvPr>
        </p:nvSpPr>
        <p:spPr>
          <a:xfrm>
            <a:off x="457200" y="274638"/>
            <a:ext cx="7010400" cy="1143000"/>
          </a:xfrm>
          <a:prstGeom prst="rect">
            <a:avLst/>
          </a:prstGeom>
        </p:spPr>
        <p:txBody>
          <a:bodyPr vert="horz" lIns="91440" tIns="45720" rIns="91440" bIns="0" rtlCol="0" anchor="b">
            <a:noAutofit/>
          </a:bodyPr>
          <a:lstStyle>
            <a:lvl1pPr>
              <a:defRPr/>
            </a:lvl1pPr>
          </a:lstStyle>
          <a:p>
            <a:r>
              <a:rPr lang="en-US" dirty="0"/>
              <a:t>Click to add title</a:t>
            </a:r>
          </a:p>
        </p:txBody>
      </p:sp>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266"/>
          <a:stretch/>
        </p:blipFill>
        <p:spPr bwMode="auto">
          <a:xfrm>
            <a:off x="7391400" y="30407"/>
            <a:ext cx="1645920" cy="718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Dark Gray">
    <p:bg>
      <p:bgPr>
        <a:solidFill>
          <a:srgbClr val="5F5F5F"/>
        </a:solidFill>
        <a:effectLst/>
      </p:bgPr>
    </p:bg>
    <p:spTree>
      <p:nvGrpSpPr>
        <p:cNvPr id="1" name="Shape 52"/>
        <p:cNvGrpSpPr/>
        <p:nvPr/>
      </p:nvGrpSpPr>
      <p:grpSpPr>
        <a:xfrm>
          <a:off x="0" y="0"/>
          <a:ext cx="0" cy="0"/>
          <a:chOff x="0" y="0"/>
          <a:chExt cx="0" cy="0"/>
        </a:xfrm>
      </p:grpSpPr>
      <p:sp>
        <p:nvSpPr>
          <p:cNvPr id="13" name="Shape 31"/>
          <p:cNvSpPr/>
          <p:nvPr userDrawn="1"/>
        </p:nvSpPr>
        <p:spPr>
          <a:xfrm>
            <a:off x="7356366" y="6755100"/>
            <a:ext cx="893699" cy="102899"/>
          </a:xfrm>
          <a:prstGeom prst="rect">
            <a:avLst/>
          </a:prstGeom>
          <a:solidFill>
            <a:srgbClr val="83E1D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4" name="Shape 32"/>
          <p:cNvSpPr/>
          <p:nvPr userDrawn="1"/>
        </p:nvSpPr>
        <p:spPr>
          <a:xfrm>
            <a:off x="8250311" y="6755100"/>
            <a:ext cx="893699"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5" name="Shape 33"/>
          <p:cNvSpPr/>
          <p:nvPr userDrawn="1"/>
        </p:nvSpPr>
        <p:spPr>
          <a:xfrm>
            <a:off x="0" y="6755100"/>
            <a:ext cx="893699" cy="102899"/>
          </a:xfrm>
          <a:prstGeom prst="rect">
            <a:avLst/>
          </a:prstGeom>
          <a:solidFill>
            <a:schemeClr val="bg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6" name="Shape 34"/>
          <p:cNvSpPr/>
          <p:nvPr userDrawn="1"/>
        </p:nvSpPr>
        <p:spPr>
          <a:xfrm>
            <a:off x="893709" y="6755100"/>
            <a:ext cx="64626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58828"/>
            <a:ext cx="1524378" cy="533598"/>
          </a:xfrm>
          <a:prstGeom prst="rect">
            <a:avLst/>
          </a:prstGeom>
        </p:spPr>
      </p:pic>
      <p:sp>
        <p:nvSpPr>
          <p:cNvPr id="21"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chemeClr val="bg1"/>
                </a:solidFill>
                <a:latin typeface="+mj-lt"/>
              </a:defRPr>
            </a:lvl1pPr>
          </a:lstStyle>
          <a:p>
            <a:fld id="{0609820A-355E-4D76-B4B8-E60AC8B81E29}" type="slidenum">
              <a:rPr lang="en-US" smtClean="0"/>
              <a:pPr/>
              <a:t>‹#›</a:t>
            </a:fld>
            <a:endParaRPr lang="en-US" dirty="0"/>
          </a:p>
        </p:txBody>
      </p:sp>
      <p:sp>
        <p:nvSpPr>
          <p:cNvPr id="8" name="Shape 30"/>
          <p:cNvSpPr txBox="1">
            <a:spLocks noGrp="1"/>
          </p:cNvSpPr>
          <p:nvPr>
            <p:ph type="body" idx="1"/>
          </p:nvPr>
        </p:nvSpPr>
        <p:spPr>
          <a:xfrm>
            <a:off x="446849" y="1447800"/>
            <a:ext cx="8392351" cy="4876801"/>
          </a:xfrm>
          <a:prstGeom prst="rect">
            <a:avLst/>
          </a:prstGeom>
        </p:spPr>
        <p:txBody>
          <a:bodyPr lIns="91425" tIns="91425" rIns="91425" bIns="91425" anchor="t" anchorCtr="0"/>
          <a:lstStyle>
            <a:lvl1pPr marL="0" lvl="0" indent="0">
              <a:spcBef>
                <a:spcPts val="0"/>
              </a:spcBef>
              <a:buClr>
                <a:srgbClr val="00B1B1"/>
              </a:buClr>
              <a:buNone/>
              <a:defRPr>
                <a:solidFill>
                  <a:schemeClr val="bg1"/>
                </a:solidFill>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Title Placeholder 1"/>
          <p:cNvSpPr>
            <a:spLocks noGrp="1"/>
          </p:cNvSpPr>
          <p:nvPr>
            <p:ph type="title" hasCustomPrompt="1"/>
          </p:nvPr>
        </p:nvSpPr>
        <p:spPr>
          <a:xfrm>
            <a:off x="457200" y="274638"/>
            <a:ext cx="7010400" cy="1143000"/>
          </a:xfrm>
          <a:prstGeom prst="rect">
            <a:avLst/>
          </a:prstGeom>
        </p:spPr>
        <p:txBody>
          <a:bodyPr vert="horz" lIns="91440" tIns="45720" rIns="91440" bIns="0" rtlCol="0" anchor="b">
            <a:noAutofit/>
          </a:bodyPr>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100359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_Light Gray">
    <p:bg>
      <p:bgPr>
        <a:solidFill>
          <a:srgbClr val="969696"/>
        </a:solidFill>
        <a:effectLst/>
      </p:bgPr>
    </p:bg>
    <p:spTree>
      <p:nvGrpSpPr>
        <p:cNvPr id="1" name="Shape 69"/>
        <p:cNvGrpSpPr/>
        <p:nvPr/>
      </p:nvGrpSpPr>
      <p:grpSpPr>
        <a:xfrm>
          <a:off x="0" y="0"/>
          <a:ext cx="0" cy="0"/>
          <a:chOff x="0" y="0"/>
          <a:chExt cx="0" cy="0"/>
        </a:xfrm>
      </p:grpSpPr>
      <p:sp>
        <p:nvSpPr>
          <p:cNvPr id="10" name="Shape 31"/>
          <p:cNvSpPr/>
          <p:nvPr userDrawn="1"/>
        </p:nvSpPr>
        <p:spPr>
          <a:xfrm>
            <a:off x="7356366" y="6755100"/>
            <a:ext cx="893699" cy="102899"/>
          </a:xfrm>
          <a:prstGeom prst="rect">
            <a:avLst/>
          </a:prstGeom>
          <a:solidFill>
            <a:srgbClr val="83E1D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1" name="Shape 32"/>
          <p:cNvSpPr/>
          <p:nvPr userDrawn="1"/>
        </p:nvSpPr>
        <p:spPr>
          <a:xfrm>
            <a:off x="8250311" y="6755100"/>
            <a:ext cx="893699" cy="102899"/>
          </a:xfrm>
          <a:prstGeom prst="rect">
            <a:avLst/>
          </a:prstGeom>
          <a:solidFill>
            <a:schemeClr val="bg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2" name="Shape 33"/>
          <p:cNvSpPr/>
          <p:nvPr userDrawn="1"/>
        </p:nvSpPr>
        <p:spPr>
          <a:xfrm>
            <a:off x="0" y="6755100"/>
            <a:ext cx="893699"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3" name="Shape 34"/>
          <p:cNvSpPr/>
          <p:nvPr userDrawn="1"/>
        </p:nvSpPr>
        <p:spPr>
          <a:xfrm>
            <a:off x="893709" y="6755100"/>
            <a:ext cx="6462600" cy="102899"/>
          </a:xfrm>
          <a:prstGeom prst="rect">
            <a:avLst/>
          </a:prstGeom>
          <a:solidFill>
            <a:srgbClr val="00B1B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6"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chemeClr val="bg1"/>
                </a:solidFill>
              </a:defRPr>
            </a:lvl1pPr>
          </a:lstStyle>
          <a:p>
            <a:fld id="{0609820A-355E-4D76-B4B8-E60AC8B81E29}" type="slidenum">
              <a:rPr lang="en-US" smtClean="0"/>
              <a:pPr/>
              <a:t>‹#›</a:t>
            </a:fld>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58828"/>
            <a:ext cx="1524378" cy="533598"/>
          </a:xfrm>
          <a:prstGeom prst="rect">
            <a:avLst/>
          </a:prstGeom>
        </p:spPr>
      </p:pic>
      <p:sp>
        <p:nvSpPr>
          <p:cNvPr id="8" name="Shape 30"/>
          <p:cNvSpPr txBox="1">
            <a:spLocks noGrp="1"/>
          </p:cNvSpPr>
          <p:nvPr>
            <p:ph type="body" idx="1"/>
          </p:nvPr>
        </p:nvSpPr>
        <p:spPr>
          <a:xfrm>
            <a:off x="446849" y="1447800"/>
            <a:ext cx="8392351" cy="4876801"/>
          </a:xfrm>
          <a:prstGeom prst="rect">
            <a:avLst/>
          </a:prstGeom>
        </p:spPr>
        <p:txBody>
          <a:bodyPr lIns="91425" tIns="91425" rIns="91425" bIns="91425" anchor="t" anchorCtr="0"/>
          <a:lstStyle>
            <a:lvl1pPr marL="0" lvl="0" indent="0">
              <a:spcBef>
                <a:spcPts val="0"/>
              </a:spcBef>
              <a:buClr>
                <a:srgbClr val="00B1B1"/>
              </a:buClr>
              <a:buNone/>
              <a:defRPr>
                <a:solidFill>
                  <a:schemeClr val="bg1"/>
                </a:solidFill>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Title Placeholder 1"/>
          <p:cNvSpPr>
            <a:spLocks noGrp="1"/>
          </p:cNvSpPr>
          <p:nvPr>
            <p:ph type="title" hasCustomPrompt="1"/>
          </p:nvPr>
        </p:nvSpPr>
        <p:spPr>
          <a:xfrm>
            <a:off x="457200" y="274638"/>
            <a:ext cx="7010400" cy="1143000"/>
          </a:xfrm>
          <a:prstGeom prst="rect">
            <a:avLst/>
          </a:prstGeom>
        </p:spPr>
        <p:txBody>
          <a:bodyPr vert="horz" lIns="91440" tIns="45720" rIns="91440" bIns="0" rtlCol="0" anchor="b">
            <a:noAutofit/>
          </a:bodyPr>
          <a:lstStyle>
            <a:lvl1pPr>
              <a:defRPr>
                <a:solidFill>
                  <a:schemeClr val="bg1"/>
                </a:solidFill>
              </a:defRPr>
            </a:lvl1pPr>
          </a:lstStyle>
          <a:p>
            <a:r>
              <a:rPr lang="en-US" dirty="0"/>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_Light Gray">
    <p:bg>
      <p:bgPr>
        <a:solidFill>
          <a:srgbClr val="00B1B1"/>
        </a:solidFill>
        <a:effectLst/>
      </p:bgPr>
    </p:bg>
    <p:spTree>
      <p:nvGrpSpPr>
        <p:cNvPr id="1" name="Shape 69"/>
        <p:cNvGrpSpPr/>
        <p:nvPr/>
      </p:nvGrpSpPr>
      <p:grpSpPr>
        <a:xfrm>
          <a:off x="0" y="0"/>
          <a:ext cx="0" cy="0"/>
          <a:chOff x="0" y="0"/>
          <a:chExt cx="0" cy="0"/>
        </a:xfrm>
      </p:grpSpPr>
      <p:sp>
        <p:nvSpPr>
          <p:cNvPr id="10" name="Shape 31"/>
          <p:cNvSpPr/>
          <p:nvPr userDrawn="1"/>
        </p:nvSpPr>
        <p:spPr>
          <a:xfrm>
            <a:off x="7356366" y="6755100"/>
            <a:ext cx="893699" cy="102899"/>
          </a:xfrm>
          <a:prstGeom prst="rect">
            <a:avLst/>
          </a:prstGeom>
          <a:solidFill>
            <a:srgbClr val="83E1D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1" name="Shape 32"/>
          <p:cNvSpPr/>
          <p:nvPr userDrawn="1"/>
        </p:nvSpPr>
        <p:spPr>
          <a:xfrm>
            <a:off x="8250311" y="6755100"/>
            <a:ext cx="893699" cy="102899"/>
          </a:xfrm>
          <a:prstGeom prst="rect">
            <a:avLst/>
          </a:prstGeom>
          <a:solidFill>
            <a:schemeClr val="bg1"/>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2" name="Shape 33"/>
          <p:cNvSpPr/>
          <p:nvPr userDrawn="1"/>
        </p:nvSpPr>
        <p:spPr>
          <a:xfrm>
            <a:off x="0" y="6755100"/>
            <a:ext cx="893699" cy="102899"/>
          </a:xfrm>
          <a:prstGeom prst="rect">
            <a:avLst/>
          </a:prstGeom>
          <a:solidFill>
            <a:srgbClr val="5F5F5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13" name="Shape 34"/>
          <p:cNvSpPr/>
          <p:nvPr userDrawn="1"/>
        </p:nvSpPr>
        <p:spPr>
          <a:xfrm>
            <a:off x="893709" y="6755100"/>
            <a:ext cx="6462600" cy="102899"/>
          </a:xfrm>
          <a:prstGeom prst="rect">
            <a:avLst/>
          </a:prstGeom>
          <a:solidFill>
            <a:srgbClr val="969696"/>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6"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chemeClr val="bg1"/>
                </a:solidFill>
              </a:defRPr>
            </a:lvl1pPr>
          </a:lstStyle>
          <a:p>
            <a:fld id="{0609820A-355E-4D76-B4B8-E60AC8B81E29}"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58828"/>
            <a:ext cx="1524378" cy="533598"/>
          </a:xfrm>
          <a:prstGeom prst="rect">
            <a:avLst/>
          </a:prstGeom>
        </p:spPr>
      </p:pic>
      <p:sp>
        <p:nvSpPr>
          <p:cNvPr id="8" name="Shape 30"/>
          <p:cNvSpPr txBox="1">
            <a:spLocks noGrp="1"/>
          </p:cNvSpPr>
          <p:nvPr>
            <p:ph type="body" idx="1"/>
          </p:nvPr>
        </p:nvSpPr>
        <p:spPr>
          <a:xfrm>
            <a:off x="446849" y="1447800"/>
            <a:ext cx="8392351" cy="4876801"/>
          </a:xfrm>
          <a:prstGeom prst="rect">
            <a:avLst/>
          </a:prstGeom>
        </p:spPr>
        <p:txBody>
          <a:bodyPr lIns="91425" tIns="91425" rIns="91425" bIns="91425" anchor="t" anchorCtr="0"/>
          <a:lstStyle>
            <a:lvl1pPr marL="0" lvl="0" indent="0">
              <a:spcBef>
                <a:spcPts val="0"/>
              </a:spcBef>
              <a:buClr>
                <a:srgbClr val="00B1B1"/>
              </a:buClr>
              <a:buNone/>
              <a:defRPr>
                <a:solidFill>
                  <a:schemeClr val="bg1"/>
                </a:solidFill>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Title Placeholder 1"/>
          <p:cNvSpPr>
            <a:spLocks noGrp="1"/>
          </p:cNvSpPr>
          <p:nvPr>
            <p:ph type="title" hasCustomPrompt="1"/>
          </p:nvPr>
        </p:nvSpPr>
        <p:spPr>
          <a:xfrm>
            <a:off x="457200" y="274638"/>
            <a:ext cx="7010400" cy="1143000"/>
          </a:xfrm>
          <a:prstGeom prst="rect">
            <a:avLst/>
          </a:prstGeom>
        </p:spPr>
        <p:txBody>
          <a:bodyPr vert="horz" lIns="91440" tIns="45720" rIns="91440" bIns="0" rtlCol="0" anchor="b">
            <a:noAutofit/>
          </a:bodyPr>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271822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10400" cy="1143000"/>
          </a:xfrm>
          <a:prstGeom prst="rect">
            <a:avLst/>
          </a:prstGeom>
        </p:spPr>
        <p:txBody>
          <a:bodyPr vert="horz" lIns="91440" tIns="45720" rIns="9144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p:cNvSpPr>
            <a:spLocks noGrp="1"/>
          </p:cNvSpPr>
          <p:nvPr>
            <p:ph type="sldNum" sz="quarter" idx="4"/>
          </p:nvPr>
        </p:nvSpPr>
        <p:spPr>
          <a:xfrm>
            <a:off x="6553200" y="6356350"/>
            <a:ext cx="2286000" cy="365125"/>
          </a:xfrm>
          <a:prstGeom prst="rect">
            <a:avLst/>
          </a:prstGeom>
        </p:spPr>
        <p:txBody>
          <a:bodyPr vert="horz" lIns="91440" tIns="45720" rIns="91440" bIns="45720" rtlCol="0" anchor="ctr"/>
          <a:lstStyle>
            <a:lvl1pPr algn="r">
              <a:defRPr sz="1200" b="1">
                <a:solidFill>
                  <a:srgbClr val="B3B3B3"/>
                </a:solidFill>
                <a:latin typeface="+mj-lt"/>
                <a:cs typeface="Calibri" panose="020F0502020204030204" pitchFamily="34" charset="0"/>
              </a:defRPr>
            </a:lvl1pPr>
          </a:lstStyle>
          <a:p>
            <a:fld id="{0609820A-355E-4D76-B4B8-E60AC8B81E29}" type="slidenum">
              <a:rPr lang="en-US" smtClean="0"/>
              <a:pPr/>
              <a:t>‹#›</a:t>
            </a:fld>
            <a:endParaRPr lang="en-US" dirty="0"/>
          </a:p>
        </p:txBody>
      </p:sp>
    </p:spTree>
    <p:extLst>
      <p:ext uri="{BB962C8B-B14F-4D97-AF65-F5344CB8AC3E}">
        <p14:creationId xmlns:p14="http://schemas.microsoft.com/office/powerpoint/2010/main" val="533220316"/>
      </p:ext>
    </p:extLst>
  </p:cSld>
  <p:clrMap bg1="lt1" tx1="dk1" bg2="lt2" tx2="dk2" accent1="accent1" accent2="accent2" accent3="accent3" accent4="accent4" accent5="accent5" accent6="accent6" hlink="hlink" folHlink="folHlink"/>
  <p:sldLayoutIdLst>
    <p:sldLayoutId id="2147483648" r:id="rId1"/>
    <p:sldLayoutId id="2147483660" r:id="rId2"/>
    <p:sldLayoutId id="2147483661" r:id="rId3"/>
    <p:sldLayoutId id="2147483662" r:id="rId4"/>
    <p:sldLayoutId id="2147483651" r:id="rId5"/>
    <p:sldLayoutId id="2147483656" r:id="rId6"/>
    <p:sldLayoutId id="2147483664" r:id="rId7"/>
    <p:sldLayoutId id="2147483657" r:id="rId8"/>
    <p:sldLayoutId id="2147483663" r:id="rId9"/>
    <p:sldLayoutId id="2147483665" r:id="rId10"/>
  </p:sldLayoutIdLst>
  <p:txStyles>
    <p:titleStyle>
      <a:lvl1pPr algn="l" defTabSz="914400" rtl="0" eaLnBrk="1" latinLnBrk="0" hangingPunct="1">
        <a:spcBef>
          <a:spcPct val="0"/>
        </a:spcBef>
        <a:buNone/>
        <a:defRPr sz="4000" b="1" kern="1200">
          <a:solidFill>
            <a:srgbClr val="00B3B3"/>
          </a:solidFill>
          <a:latin typeface="Calibri" panose="020F0502020204030204" pitchFamily="34" charset="0"/>
          <a:ea typeface="+mj-ea"/>
          <a:cs typeface="+mj-cs"/>
        </a:defRPr>
      </a:lvl1pPr>
    </p:titleStyle>
    <p:bodyStyle>
      <a:lvl1pPr marL="342900" indent="-342900" algn="l" defTabSz="914400" rtl="0" eaLnBrk="1" latinLnBrk="0" hangingPunct="1">
        <a:spcBef>
          <a:spcPts val="0"/>
        </a:spcBef>
        <a:spcAft>
          <a:spcPts val="1200"/>
        </a:spcAft>
        <a:buClr>
          <a:srgbClr val="00B1B1"/>
        </a:buClr>
        <a:buSzPct val="80000"/>
        <a:buFont typeface="Wingdings 3" panose="05040102010807070707" pitchFamily="18" charset="2"/>
        <a:buChar char=""/>
        <a:defRPr sz="3200" kern="1200">
          <a:solidFill>
            <a:srgbClr val="5F5F5F"/>
          </a:solidFill>
          <a:latin typeface="Calibri" panose="020F050202020403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0"/>
        </a:spcBef>
        <a:spcAft>
          <a:spcPts val="1200"/>
        </a:spcAft>
        <a:buClr>
          <a:srgbClr val="5F5F5F"/>
        </a:buClr>
        <a:buFont typeface="Wingdings 3" panose="05040102010807070707" pitchFamily="18" charset="2"/>
        <a:buChar char=""/>
        <a:defRPr sz="2800" kern="1200">
          <a:solidFill>
            <a:srgbClr val="5F5F5F"/>
          </a:solidFill>
          <a:latin typeface="Calibri" panose="020F050202020403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ts val="0"/>
        </a:spcBef>
        <a:spcAft>
          <a:spcPts val="1200"/>
        </a:spcAft>
        <a:buClr>
          <a:srgbClr val="00B1B1"/>
        </a:buClr>
        <a:buFont typeface="Wingdings 3" panose="05040102010807070707" pitchFamily="18" charset="2"/>
        <a:buChar char=""/>
        <a:defRPr sz="2400" kern="1200">
          <a:solidFill>
            <a:srgbClr val="5F5F5F"/>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ts val="0"/>
        </a:spcBef>
        <a:spcAft>
          <a:spcPts val="1200"/>
        </a:spcAft>
        <a:buClr>
          <a:srgbClr val="5F5F5F"/>
        </a:buClr>
        <a:buFont typeface="Arial" panose="020B0604020202020204" pitchFamily="34" charset="0"/>
        <a:buChar char="–"/>
        <a:defRPr sz="2000" kern="1200">
          <a:solidFill>
            <a:srgbClr val="5F5F5F"/>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ts val="0"/>
        </a:spcBef>
        <a:spcAft>
          <a:spcPts val="1200"/>
        </a:spcAft>
        <a:buClr>
          <a:srgbClr val="00B1B1"/>
        </a:buClr>
        <a:buFont typeface="Wingdings" panose="05000000000000000000" pitchFamily="2" charset="2"/>
        <a:buChar char=""/>
        <a:defRPr sz="1800" kern="1200">
          <a:solidFill>
            <a:srgbClr val="5F5F5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accines/schedules/downloads/child/0-18yrs-child-combined-schedule.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aap.org/en/practice-management/bright-futur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cgov.org/board/bos_calendar/documents/DocsAgendaReg_1_28_19/HEALTH%20CARE%20SERVICES/Regular%20Calendar/Item_1_2_Oral_Health_Strategic_Plan_DRAFT.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ental.acphd.org/media/programs/resources/dental-providers-by-city-2022.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mailto:dentalhealth@acgov.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alamedaalliance.org/providers/patient-health-wellness-education/"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dhcs.ca.gov/services/Pages/DHCS-Comprehensive-Quality-Strategy.aspx"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DeptQITeam@alamedaalliance.org" TargetMode="External"/><Relationship Id="rId2" Type="http://schemas.openxmlformats.org/officeDocument/2006/relationships/hyperlink" Target="bit.ly/3Y3Dckz"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wnloads.aap.org/AAP/PDF/periodicity_schedule.pdf?_ga=2.84774425.1008606554.1677560705-42541857.1677560705"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p:txBody>
          <a:bodyPr/>
          <a:lstStyle/>
          <a:p>
            <a:pPr lvl="0"/>
            <a:r>
              <a:rPr lang="en" sz="4200" dirty="0"/>
              <a:t>Well-Child Measure Highlight</a:t>
            </a:r>
            <a:endParaRPr lang="en" sz="3800" b="0" dirty="0"/>
          </a:p>
        </p:txBody>
      </p:sp>
    </p:spTree>
    <p:extLst>
      <p:ext uri="{BB962C8B-B14F-4D97-AF65-F5344CB8AC3E}">
        <p14:creationId xmlns:p14="http://schemas.microsoft.com/office/powerpoint/2010/main" val="327949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1447801"/>
            <a:ext cx="8392351" cy="990600"/>
          </a:xfrm>
        </p:spPr>
        <p:txBody>
          <a:bodyPr>
            <a:normAutofit lnSpcReduction="10000"/>
          </a:bodyPr>
          <a:lstStyle/>
          <a:p>
            <a:pPr marL="0" indent="0">
              <a:buNone/>
            </a:pPr>
            <a:r>
              <a:rPr lang="en-US" sz="2800" u="sng" dirty="0"/>
              <a:t>HEDIS</a:t>
            </a:r>
            <a:r>
              <a:rPr lang="en-US" sz="2800" dirty="0"/>
              <a:t>: % of children whose 2</a:t>
            </a:r>
            <a:r>
              <a:rPr lang="en-US" sz="2800" baseline="30000" dirty="0"/>
              <a:t>nd</a:t>
            </a:r>
            <a:r>
              <a:rPr lang="en-US" sz="2800" dirty="0"/>
              <a:t> birthday falls within 2023 who had:</a:t>
            </a:r>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10</a:t>
            </a:fld>
            <a:endParaRPr lang="en-US" dirty="0"/>
          </a:p>
        </p:txBody>
      </p:sp>
      <p:sp>
        <p:nvSpPr>
          <p:cNvPr id="111" name="Shape 111"/>
          <p:cNvSpPr txBox="1">
            <a:spLocks noGrp="1"/>
          </p:cNvSpPr>
          <p:nvPr>
            <p:ph type="title"/>
          </p:nvPr>
        </p:nvSpPr>
        <p:spPr>
          <a:xfrm>
            <a:off x="457200" y="274638"/>
            <a:ext cx="7010400" cy="715962"/>
          </a:xfrm>
        </p:spPr>
        <p:txBody>
          <a:bodyPr anchor="t"/>
          <a:lstStyle/>
          <a:p>
            <a:pPr lvl="0"/>
            <a:r>
              <a:rPr lang="en-US" sz="4000" dirty="0"/>
              <a:t>Childhood Immunization Status-Combination 10 (CIS-10)</a:t>
            </a:r>
            <a:endParaRPr lang="en" dirty="0">
              <a:solidFill>
                <a:srgbClr val="00B1B1"/>
              </a:solidFill>
            </a:endParaRPr>
          </a:p>
        </p:txBody>
      </p:sp>
      <p:graphicFrame>
        <p:nvGraphicFramePr>
          <p:cNvPr id="6" name="Table 4">
            <a:extLst>
              <a:ext uri="{FF2B5EF4-FFF2-40B4-BE49-F238E27FC236}">
                <a16:creationId xmlns:a16="http://schemas.microsoft.com/office/drawing/2014/main" id="{6654EA90-515F-6880-9F4D-C43BF83267C4}"/>
              </a:ext>
            </a:extLst>
          </p:cNvPr>
          <p:cNvGraphicFramePr>
            <a:graphicFrameLocks noGrp="1"/>
          </p:cNvGraphicFramePr>
          <p:nvPr>
            <p:extLst>
              <p:ext uri="{D42A27DB-BD31-4B8C-83A1-F6EECF244321}">
                <p14:modId xmlns:p14="http://schemas.microsoft.com/office/powerpoint/2010/main" val="860754904"/>
              </p:ext>
            </p:extLst>
          </p:nvPr>
        </p:nvGraphicFramePr>
        <p:xfrm>
          <a:off x="920764" y="2286000"/>
          <a:ext cx="7302472" cy="4348480"/>
        </p:xfrm>
        <a:graphic>
          <a:graphicData uri="http://schemas.openxmlformats.org/drawingml/2006/table">
            <a:tbl>
              <a:tblPr firstRow="1" bandRow="1">
                <a:tableStyleId>{2E3A9D2B-D91C-4821-88E2-9F4A5CD8CCE2}</a:tableStyleId>
              </a:tblPr>
              <a:tblGrid>
                <a:gridCol w="2286000">
                  <a:extLst>
                    <a:ext uri="{9D8B030D-6E8A-4147-A177-3AD203B41FA5}">
                      <a16:colId xmlns:a16="http://schemas.microsoft.com/office/drawing/2014/main" val="4282430441"/>
                    </a:ext>
                  </a:extLst>
                </a:gridCol>
                <a:gridCol w="5016472">
                  <a:extLst>
                    <a:ext uri="{9D8B030D-6E8A-4147-A177-3AD203B41FA5}">
                      <a16:colId xmlns:a16="http://schemas.microsoft.com/office/drawing/2014/main" val="33766746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Dose #</a:t>
                      </a:r>
                    </a:p>
                  </a:txBody>
                  <a:tcPr anchor="b">
                    <a:solidFill>
                      <a:srgbClr val="00B1B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Immunization</a:t>
                      </a:r>
                    </a:p>
                  </a:txBody>
                  <a:tcPr anchor="b">
                    <a:solidFill>
                      <a:srgbClr val="00B1B1"/>
                    </a:solidFill>
                  </a:tcPr>
                </a:tc>
                <a:extLst>
                  <a:ext uri="{0D108BD9-81ED-4DB2-BD59-A6C34878D82A}">
                    <a16:rowId xmlns:a16="http://schemas.microsoft.com/office/drawing/2014/main" val="21926909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4</a:t>
                      </a:r>
                    </a:p>
                  </a:txBody>
                  <a:tcPr>
                    <a:noFill/>
                  </a:tcPr>
                </a:tc>
                <a:tc>
                  <a:txBody>
                    <a:bodyPr/>
                    <a:lstStyle/>
                    <a:p>
                      <a:pPr algn="l"/>
                      <a:r>
                        <a:rPr lang="en-US" sz="1800" dirty="0"/>
                        <a:t>diphtheria, tetanus and acellular pertussis (Dtap)</a:t>
                      </a:r>
                    </a:p>
                  </a:txBody>
                  <a:tcPr>
                    <a:noFill/>
                  </a:tcPr>
                </a:tc>
                <a:extLst>
                  <a:ext uri="{0D108BD9-81ED-4DB2-BD59-A6C34878D82A}">
                    <a16:rowId xmlns:a16="http://schemas.microsoft.com/office/drawing/2014/main" val="2471289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3</a:t>
                      </a:r>
                    </a:p>
                  </a:txBody>
                  <a:tcPr>
                    <a:noFill/>
                  </a:tcPr>
                </a:tc>
                <a:tc>
                  <a:txBody>
                    <a:bodyPr/>
                    <a:lstStyle/>
                    <a:p>
                      <a:pPr algn="l"/>
                      <a:r>
                        <a:rPr lang="en-US" sz="1800" dirty="0"/>
                        <a:t>polio (IPV)</a:t>
                      </a:r>
                    </a:p>
                  </a:txBody>
                  <a:tcPr>
                    <a:noFill/>
                  </a:tcPr>
                </a:tc>
                <a:extLst>
                  <a:ext uri="{0D108BD9-81ED-4DB2-BD59-A6C34878D82A}">
                    <a16:rowId xmlns:a16="http://schemas.microsoft.com/office/drawing/2014/main" val="31778041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oFill/>
                  </a:tcPr>
                </a:tc>
                <a:tc>
                  <a:txBody>
                    <a:bodyPr/>
                    <a:lstStyle/>
                    <a:p>
                      <a:pPr algn="l"/>
                      <a:r>
                        <a:rPr lang="en-US" sz="1800" dirty="0"/>
                        <a:t>measles, mumps and rubella (MMR)</a:t>
                      </a:r>
                    </a:p>
                  </a:txBody>
                  <a:tcPr>
                    <a:noFill/>
                  </a:tcPr>
                </a:tc>
                <a:extLst>
                  <a:ext uri="{0D108BD9-81ED-4DB2-BD59-A6C34878D82A}">
                    <a16:rowId xmlns:a16="http://schemas.microsoft.com/office/drawing/2014/main" val="20345560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3</a:t>
                      </a:r>
                    </a:p>
                  </a:txBody>
                  <a:tcPr>
                    <a:noFill/>
                  </a:tcPr>
                </a:tc>
                <a:tc>
                  <a:txBody>
                    <a:bodyPr/>
                    <a:lstStyle/>
                    <a:p>
                      <a:pPr algn="l"/>
                      <a:r>
                        <a:rPr lang="en-US" sz="1800" dirty="0"/>
                        <a:t>haemophilus influenza type B (HiB)</a:t>
                      </a:r>
                    </a:p>
                  </a:txBody>
                  <a:tcPr>
                    <a:noFill/>
                  </a:tcPr>
                </a:tc>
                <a:extLst>
                  <a:ext uri="{0D108BD9-81ED-4DB2-BD59-A6C34878D82A}">
                    <a16:rowId xmlns:a16="http://schemas.microsoft.com/office/drawing/2014/main" val="6443427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3</a:t>
                      </a:r>
                    </a:p>
                  </a:txBody>
                  <a:tcPr>
                    <a:noFill/>
                  </a:tcPr>
                </a:tc>
                <a:tc>
                  <a:txBody>
                    <a:bodyPr/>
                    <a:lstStyle/>
                    <a:p>
                      <a:pPr algn="l"/>
                      <a:r>
                        <a:rPr lang="en-US" sz="1800" dirty="0"/>
                        <a:t>hepatitis B (HepB)</a:t>
                      </a:r>
                    </a:p>
                  </a:txBody>
                  <a:tcPr>
                    <a:noFill/>
                  </a:tcPr>
                </a:tc>
                <a:extLst>
                  <a:ext uri="{0D108BD9-81ED-4DB2-BD59-A6C34878D82A}">
                    <a16:rowId xmlns:a16="http://schemas.microsoft.com/office/drawing/2014/main" val="21944538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oFill/>
                  </a:tcPr>
                </a:tc>
                <a:tc>
                  <a:txBody>
                    <a:bodyPr/>
                    <a:lstStyle/>
                    <a:p>
                      <a:pPr algn="l"/>
                      <a:r>
                        <a:rPr lang="en-US" sz="1800" dirty="0"/>
                        <a:t>chicken pox (VZV)</a:t>
                      </a:r>
                    </a:p>
                  </a:txBody>
                  <a:tcPr>
                    <a:noFill/>
                  </a:tcPr>
                </a:tc>
                <a:extLst>
                  <a:ext uri="{0D108BD9-81ED-4DB2-BD59-A6C34878D82A}">
                    <a16:rowId xmlns:a16="http://schemas.microsoft.com/office/drawing/2014/main" val="17730549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4</a:t>
                      </a:r>
                    </a:p>
                  </a:txBody>
                  <a:tcPr>
                    <a:noFill/>
                  </a:tcPr>
                </a:tc>
                <a:tc>
                  <a:txBody>
                    <a:bodyPr/>
                    <a:lstStyle/>
                    <a:p>
                      <a:pPr algn="l"/>
                      <a:r>
                        <a:rPr lang="en-US" sz="1800" dirty="0"/>
                        <a:t>pneumococcal conjugate (PCV)</a:t>
                      </a:r>
                    </a:p>
                  </a:txBody>
                  <a:tcPr>
                    <a:noFill/>
                  </a:tcPr>
                </a:tc>
                <a:extLst>
                  <a:ext uri="{0D108BD9-81ED-4DB2-BD59-A6C34878D82A}">
                    <a16:rowId xmlns:a16="http://schemas.microsoft.com/office/drawing/2014/main" val="16854490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oFill/>
                  </a:tcPr>
                </a:tc>
                <a:tc>
                  <a:txBody>
                    <a:bodyPr/>
                    <a:lstStyle/>
                    <a:p>
                      <a:pPr algn="l"/>
                      <a:r>
                        <a:rPr lang="en-US" sz="1800" dirty="0"/>
                        <a:t>hepatitis A (HepA)</a:t>
                      </a:r>
                    </a:p>
                  </a:txBody>
                  <a:tcPr>
                    <a:noFill/>
                  </a:tcPr>
                </a:tc>
                <a:extLst>
                  <a:ext uri="{0D108BD9-81ED-4DB2-BD59-A6C34878D82A}">
                    <a16:rowId xmlns:a16="http://schemas.microsoft.com/office/drawing/2014/main" val="41734357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2-dose series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3-dose series</a:t>
                      </a:r>
                    </a:p>
                  </a:txBody>
                  <a:tcPr>
                    <a:noFill/>
                  </a:tcPr>
                </a:tc>
                <a:tc>
                  <a:txBody>
                    <a:bodyPr/>
                    <a:lstStyle/>
                    <a:p>
                      <a:pPr algn="l"/>
                      <a:r>
                        <a:rPr lang="en-US" sz="1800" dirty="0"/>
                        <a:t>rotavirus (RV)</a:t>
                      </a:r>
                    </a:p>
                  </a:txBody>
                  <a:tcPr>
                    <a:noFill/>
                  </a:tcPr>
                </a:tc>
                <a:extLst>
                  <a:ext uri="{0D108BD9-81ED-4DB2-BD59-A6C34878D82A}">
                    <a16:rowId xmlns:a16="http://schemas.microsoft.com/office/drawing/2014/main" val="13835150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2</a:t>
                      </a:r>
                    </a:p>
                  </a:txBody>
                  <a:tcPr>
                    <a:noFill/>
                  </a:tcPr>
                </a:tc>
                <a:tc>
                  <a:txBody>
                    <a:bodyPr/>
                    <a:lstStyle/>
                    <a:p>
                      <a:pPr algn="l"/>
                      <a:r>
                        <a:rPr lang="en-US" sz="1800" dirty="0"/>
                        <a:t>influenza (flu) vaccines</a:t>
                      </a:r>
                    </a:p>
                  </a:txBody>
                  <a:tcPr>
                    <a:noFill/>
                  </a:tcPr>
                </a:tc>
                <a:extLst>
                  <a:ext uri="{0D108BD9-81ED-4DB2-BD59-A6C34878D82A}">
                    <a16:rowId xmlns:a16="http://schemas.microsoft.com/office/drawing/2014/main" val="3748149233"/>
                  </a:ext>
                </a:extLst>
              </a:tr>
            </a:tbl>
          </a:graphicData>
        </a:graphic>
      </p:graphicFrame>
    </p:spTree>
    <p:extLst>
      <p:ext uri="{BB962C8B-B14F-4D97-AF65-F5344CB8AC3E}">
        <p14:creationId xmlns:p14="http://schemas.microsoft.com/office/powerpoint/2010/main" val="285852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990600"/>
            <a:ext cx="8392351" cy="2362200"/>
          </a:xfrm>
        </p:spPr>
        <p:txBody>
          <a:bodyPr>
            <a:normAutofit lnSpcReduction="10000"/>
          </a:bodyPr>
          <a:lstStyle/>
          <a:p>
            <a:pPr marL="0" indent="0">
              <a:buNone/>
            </a:pPr>
            <a:r>
              <a:rPr lang="en-US" sz="2500" u="sng" dirty="0"/>
              <a:t>Tips</a:t>
            </a:r>
            <a:r>
              <a:rPr lang="en-US" sz="2500" dirty="0"/>
              <a:t>:</a:t>
            </a:r>
          </a:p>
          <a:p>
            <a:pPr>
              <a:buFont typeface="Wingdings" panose="05000000000000000000" pitchFamily="2" charset="2"/>
              <a:buChar char="Ø"/>
            </a:pPr>
            <a:r>
              <a:rPr lang="en-US" sz="2500" dirty="0"/>
              <a:t>Follows immunization periodicity outlined in </a:t>
            </a:r>
            <a:r>
              <a:rPr lang="en-US" sz="2500" dirty="0">
                <a:hlinkClick r:id="rId3"/>
              </a:rPr>
              <a:t>CDC Immunization Schedules</a:t>
            </a:r>
            <a:r>
              <a:rPr lang="en-US" sz="2500" dirty="0"/>
              <a:t> and </a:t>
            </a:r>
            <a:r>
              <a:rPr lang="en-US" sz="2500" dirty="0">
                <a:hlinkClick r:id="rId4"/>
              </a:rPr>
              <a:t>Bright Futures Clinical Guidelines</a:t>
            </a:r>
            <a:r>
              <a:rPr lang="en-US" sz="2500" dirty="0"/>
              <a:t>.</a:t>
            </a:r>
          </a:p>
          <a:p>
            <a:pPr marL="0" indent="0">
              <a:buNone/>
            </a:pPr>
            <a:r>
              <a:rPr lang="en-US" sz="2500" u="sng" dirty="0"/>
              <a:t>Medical Record Notations</a:t>
            </a:r>
            <a:r>
              <a:rPr lang="en-US" sz="2500" dirty="0"/>
              <a:t>:</a:t>
            </a:r>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11</a:t>
            </a:fld>
            <a:endParaRPr lang="en-US" dirty="0"/>
          </a:p>
        </p:txBody>
      </p:sp>
      <p:sp>
        <p:nvSpPr>
          <p:cNvPr id="111" name="Shape 111"/>
          <p:cNvSpPr txBox="1">
            <a:spLocks noGrp="1"/>
          </p:cNvSpPr>
          <p:nvPr>
            <p:ph type="title"/>
          </p:nvPr>
        </p:nvSpPr>
        <p:spPr>
          <a:xfrm>
            <a:off x="457200" y="274638"/>
            <a:ext cx="7010400" cy="715962"/>
          </a:xfrm>
        </p:spPr>
        <p:txBody>
          <a:bodyPr anchor="t"/>
          <a:lstStyle/>
          <a:p>
            <a:pPr lvl="0"/>
            <a:r>
              <a:rPr lang="en-US" sz="4000" dirty="0"/>
              <a:t>…continued CIS-10</a:t>
            </a:r>
            <a:endParaRPr lang="en" dirty="0">
              <a:solidFill>
                <a:srgbClr val="00B1B1"/>
              </a:solidFill>
            </a:endParaRPr>
          </a:p>
        </p:txBody>
      </p:sp>
      <p:graphicFrame>
        <p:nvGraphicFramePr>
          <p:cNvPr id="5" name="Table 4">
            <a:extLst>
              <a:ext uri="{FF2B5EF4-FFF2-40B4-BE49-F238E27FC236}">
                <a16:creationId xmlns:a16="http://schemas.microsoft.com/office/drawing/2014/main" id="{F6B53B06-38EC-0433-2040-09C00C92DDD7}"/>
              </a:ext>
            </a:extLst>
          </p:cNvPr>
          <p:cNvGraphicFramePr>
            <a:graphicFrameLocks noGrp="1"/>
          </p:cNvGraphicFramePr>
          <p:nvPr>
            <p:extLst>
              <p:ext uri="{D42A27DB-BD31-4B8C-83A1-F6EECF244321}">
                <p14:modId xmlns:p14="http://schemas.microsoft.com/office/powerpoint/2010/main" val="2433985696"/>
              </p:ext>
            </p:extLst>
          </p:nvPr>
        </p:nvGraphicFramePr>
        <p:xfrm>
          <a:off x="523049" y="3200400"/>
          <a:ext cx="8316151" cy="2936240"/>
        </p:xfrm>
        <a:graphic>
          <a:graphicData uri="http://schemas.openxmlformats.org/drawingml/2006/table">
            <a:tbl>
              <a:tblPr firstRow="1" bandRow="1">
                <a:tableStyleId>{2E3A9D2B-D91C-4821-88E2-9F4A5CD8CCE2}</a:tableStyleId>
              </a:tblPr>
              <a:tblGrid>
                <a:gridCol w="1595928">
                  <a:extLst>
                    <a:ext uri="{9D8B030D-6E8A-4147-A177-3AD203B41FA5}">
                      <a16:colId xmlns:a16="http://schemas.microsoft.com/office/drawing/2014/main" val="4282430441"/>
                    </a:ext>
                  </a:extLst>
                </a:gridCol>
                <a:gridCol w="6720223">
                  <a:extLst>
                    <a:ext uri="{9D8B030D-6E8A-4147-A177-3AD203B41FA5}">
                      <a16:colId xmlns:a16="http://schemas.microsoft.com/office/drawing/2014/main" val="33766746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Immunization</a:t>
                      </a:r>
                    </a:p>
                  </a:txBody>
                  <a:tcPr anchor="b">
                    <a:solidFill>
                      <a:srgbClr val="00B1B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Note</a:t>
                      </a:r>
                    </a:p>
                  </a:txBody>
                  <a:tcPr anchor="b">
                    <a:solidFill>
                      <a:srgbClr val="00B1B1"/>
                    </a:solidFill>
                  </a:tcPr>
                </a:tc>
                <a:extLst>
                  <a:ext uri="{0D108BD9-81ED-4DB2-BD59-A6C34878D82A}">
                    <a16:rowId xmlns:a16="http://schemas.microsoft.com/office/drawing/2014/main" val="21926909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Flu</a:t>
                      </a:r>
                    </a:p>
                  </a:txBody>
                  <a:tcPr>
                    <a:noFill/>
                  </a:tcPr>
                </a:tc>
                <a:tc>
                  <a:txBody>
                    <a:bodyPr/>
                    <a:lstStyle/>
                    <a:p>
                      <a:pPr algn="l"/>
                      <a:r>
                        <a:rPr lang="en-US" sz="1800" dirty="0"/>
                        <a:t>1 of the 2 can be a Live-Attenuated Influenza Vaccination (LAIV)</a:t>
                      </a:r>
                    </a:p>
                  </a:txBody>
                  <a:tcPr>
                    <a:noFill/>
                  </a:tcPr>
                </a:tc>
                <a:extLst>
                  <a:ext uri="{0D108BD9-81ED-4DB2-BD59-A6C34878D82A}">
                    <a16:rowId xmlns:a16="http://schemas.microsoft.com/office/drawing/2014/main" val="2471289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HepB</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While documenting, indicate if the child received the “</a:t>
                      </a:r>
                      <a:r>
                        <a:rPr lang="en-US" sz="1800" b="1" dirty="0"/>
                        <a:t>immunization at delivery</a:t>
                      </a:r>
                      <a:r>
                        <a:rPr lang="en-US" sz="1800" dirty="0"/>
                        <a:t>,” “</a:t>
                      </a:r>
                      <a:r>
                        <a:rPr lang="en-US" sz="1800" b="1" dirty="0"/>
                        <a:t>in the hospital</a:t>
                      </a:r>
                      <a:r>
                        <a:rPr lang="en-US" sz="1800" dirty="0"/>
                        <a:t>,” or “</a:t>
                      </a:r>
                      <a:r>
                        <a:rPr lang="en-US" sz="1800" b="1" dirty="0"/>
                        <a:t>at birth</a:t>
                      </a:r>
                      <a:r>
                        <a:rPr lang="en-US" sz="18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Include the date of service.</a:t>
                      </a:r>
                    </a:p>
                  </a:txBody>
                  <a:tcPr>
                    <a:noFill/>
                  </a:tcPr>
                </a:tc>
                <a:extLst>
                  <a:ext uri="{0D108BD9-81ED-4DB2-BD59-A6C34878D82A}">
                    <a16:rowId xmlns:a16="http://schemas.microsoft.com/office/drawing/2014/main" val="31778041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Combination Vaccines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For those that require more than one antigen (e.g., Dtap and MMR). Document evidence that all components were given of all antigens.</a:t>
                      </a:r>
                    </a:p>
                  </a:txBody>
                  <a:tcPr>
                    <a:noFill/>
                  </a:tcPr>
                </a:tc>
                <a:extLst>
                  <a:ext uri="{0D108BD9-81ED-4DB2-BD59-A6C34878D82A}">
                    <a16:rowId xmlns:a16="http://schemas.microsoft.com/office/drawing/2014/main" val="20345560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All Immunizations</a:t>
                      </a:r>
                    </a:p>
                  </a:txBody>
                  <a:tcPr>
                    <a:noFill/>
                  </a:tcPr>
                </a:tc>
                <a:tc>
                  <a:txBody>
                    <a:bodyPr/>
                    <a:lstStyle/>
                    <a:p>
                      <a:pPr algn="l"/>
                      <a:r>
                        <a:rPr lang="en-US" sz="1800" dirty="0"/>
                        <a:t>If antigen was received, document specific antigen and date of immunization in the California Immunization Registry (CAIR2)</a:t>
                      </a:r>
                    </a:p>
                  </a:txBody>
                  <a:tcPr>
                    <a:noFill/>
                  </a:tcPr>
                </a:tc>
                <a:extLst>
                  <a:ext uri="{0D108BD9-81ED-4DB2-BD59-A6C34878D82A}">
                    <a16:rowId xmlns:a16="http://schemas.microsoft.com/office/drawing/2014/main" val="644342710"/>
                  </a:ext>
                </a:extLst>
              </a:tr>
            </a:tbl>
          </a:graphicData>
        </a:graphic>
      </p:graphicFrame>
    </p:spTree>
    <p:extLst>
      <p:ext uri="{BB962C8B-B14F-4D97-AF65-F5344CB8AC3E}">
        <p14:creationId xmlns:p14="http://schemas.microsoft.com/office/powerpoint/2010/main" val="29303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1523999"/>
            <a:ext cx="8392351" cy="4724401"/>
          </a:xfrm>
        </p:spPr>
        <p:txBody>
          <a:bodyPr>
            <a:normAutofit/>
          </a:bodyPr>
          <a:lstStyle/>
          <a:p>
            <a:pPr marL="0" indent="0">
              <a:buNone/>
            </a:pPr>
            <a:r>
              <a:rPr lang="en-US" sz="2800" u="sng" dirty="0"/>
              <a:t>CMS</a:t>
            </a:r>
            <a:r>
              <a:rPr lang="en-US" sz="2800" dirty="0"/>
              <a:t>: % of children screened for risk of developmental, behavioral, and social delays using a standardized screening tool in the 12 months prior or on their 1</a:t>
            </a:r>
            <a:r>
              <a:rPr lang="en-US" sz="2800" baseline="30000" dirty="0"/>
              <a:t>st</a:t>
            </a:r>
            <a:r>
              <a:rPr lang="en-US" sz="2800" dirty="0"/>
              <a:t>, 2</a:t>
            </a:r>
            <a:r>
              <a:rPr lang="en-US" sz="2800" baseline="30000" dirty="0"/>
              <a:t>nd</a:t>
            </a:r>
            <a:r>
              <a:rPr lang="en-US" sz="2800" dirty="0"/>
              <a:t>, or 3</a:t>
            </a:r>
            <a:r>
              <a:rPr lang="en-US" sz="2800" baseline="30000" dirty="0"/>
              <a:t>rd</a:t>
            </a:r>
            <a:r>
              <a:rPr lang="en-US" sz="2800" dirty="0"/>
              <a:t> birthday.</a:t>
            </a:r>
          </a:p>
          <a:p>
            <a:pPr marL="0" indent="0">
              <a:buNone/>
            </a:pPr>
            <a:r>
              <a:rPr lang="en-US" sz="2800" u="sng" dirty="0"/>
              <a:t>Notes</a:t>
            </a:r>
            <a:r>
              <a:rPr lang="en-US" sz="2800" dirty="0"/>
              <a:t>:</a:t>
            </a:r>
          </a:p>
          <a:p>
            <a:pPr>
              <a:buFont typeface="Wingdings" panose="05000000000000000000" pitchFamily="2" charset="2"/>
              <a:buChar char="Ø"/>
            </a:pPr>
            <a:r>
              <a:rPr lang="en-US" sz="2800" dirty="0"/>
              <a:t>Use claim code 96110</a:t>
            </a:r>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12</a:t>
            </a:fld>
            <a:endParaRPr lang="en-US" dirty="0"/>
          </a:p>
        </p:txBody>
      </p:sp>
      <p:sp>
        <p:nvSpPr>
          <p:cNvPr id="111" name="Shape 111"/>
          <p:cNvSpPr txBox="1">
            <a:spLocks noGrp="1"/>
          </p:cNvSpPr>
          <p:nvPr>
            <p:ph type="title"/>
          </p:nvPr>
        </p:nvSpPr>
        <p:spPr>
          <a:xfrm>
            <a:off x="457200" y="274638"/>
            <a:ext cx="7010400" cy="1249362"/>
          </a:xfrm>
        </p:spPr>
        <p:txBody>
          <a:bodyPr anchor="t"/>
          <a:lstStyle/>
          <a:p>
            <a:pPr lvl="0"/>
            <a:r>
              <a:rPr lang="en-US" dirty="0">
                <a:solidFill>
                  <a:srgbClr val="00B1B1"/>
                </a:solidFill>
              </a:rPr>
              <a:t>Developmental Screening in the First Three Years of Life (DEV)</a:t>
            </a:r>
            <a:endParaRPr lang="en" dirty="0">
              <a:solidFill>
                <a:srgbClr val="00B1B1"/>
              </a:solidFill>
            </a:endParaRPr>
          </a:p>
        </p:txBody>
      </p:sp>
    </p:spTree>
    <p:extLst>
      <p:ext uri="{BB962C8B-B14F-4D97-AF65-F5344CB8AC3E}">
        <p14:creationId xmlns:p14="http://schemas.microsoft.com/office/powerpoint/2010/main" val="287432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990601"/>
            <a:ext cx="8392351" cy="5257800"/>
          </a:xfrm>
        </p:spPr>
        <p:txBody>
          <a:bodyPr>
            <a:normAutofit/>
          </a:bodyPr>
          <a:lstStyle/>
          <a:p>
            <a:pPr marL="0" indent="0">
              <a:buNone/>
            </a:pPr>
            <a:r>
              <a:rPr lang="en-US" sz="2800" u="sng" dirty="0"/>
              <a:t>HEDIS</a:t>
            </a:r>
            <a:r>
              <a:rPr lang="en-US" sz="2800" dirty="0"/>
              <a:t>: % of children, by 24 months, who had </a:t>
            </a:r>
            <a:r>
              <a:rPr lang="en-US" sz="2800" u="sng" dirty="0"/>
              <a:t>&gt;</a:t>
            </a:r>
            <a:r>
              <a:rPr lang="en-US" sz="2800" dirty="0"/>
              <a:t>1 blood tests (capillary or venous)  for lead poisoning in 2023.</a:t>
            </a:r>
          </a:p>
          <a:p>
            <a:pPr marL="0" indent="0">
              <a:buNone/>
            </a:pPr>
            <a:r>
              <a:rPr lang="en-US" sz="2800" u="sng" dirty="0"/>
              <a:t>Medical Record Notations</a:t>
            </a:r>
            <a:r>
              <a:rPr lang="en-US" sz="2800" dirty="0"/>
              <a:t>: </a:t>
            </a:r>
          </a:p>
          <a:p>
            <a:pPr marL="0" indent="0">
              <a:buNone/>
            </a:pPr>
            <a:r>
              <a:rPr lang="en-US" sz="2800" dirty="0"/>
              <a:t>Include:</a:t>
            </a:r>
          </a:p>
          <a:p>
            <a:pPr>
              <a:buFont typeface="Wingdings" panose="05000000000000000000" pitchFamily="2" charset="2"/>
              <a:buChar char="Ø"/>
            </a:pPr>
            <a:r>
              <a:rPr lang="en-US" sz="2800" dirty="0"/>
              <a:t>Date(s) of the test</a:t>
            </a:r>
          </a:p>
          <a:p>
            <a:pPr>
              <a:buFont typeface="Wingdings" panose="05000000000000000000" pitchFamily="2" charset="2"/>
              <a:buChar char="Ø"/>
            </a:pPr>
            <a:r>
              <a:rPr lang="en-US" sz="2800" dirty="0"/>
              <a:t>Result(s)</a:t>
            </a:r>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13</a:t>
            </a:fld>
            <a:endParaRPr lang="en-US" dirty="0"/>
          </a:p>
        </p:txBody>
      </p:sp>
      <p:sp>
        <p:nvSpPr>
          <p:cNvPr id="111" name="Shape 111"/>
          <p:cNvSpPr txBox="1">
            <a:spLocks noGrp="1"/>
          </p:cNvSpPr>
          <p:nvPr>
            <p:ph type="title"/>
          </p:nvPr>
        </p:nvSpPr>
        <p:spPr>
          <a:xfrm>
            <a:off x="457200" y="274638"/>
            <a:ext cx="7010400" cy="715962"/>
          </a:xfrm>
        </p:spPr>
        <p:txBody>
          <a:bodyPr anchor="t"/>
          <a:lstStyle/>
          <a:p>
            <a:pPr lvl="0"/>
            <a:r>
              <a:rPr lang="en-US" sz="4000" dirty="0"/>
              <a:t>Lead Screening in Children (LSC)</a:t>
            </a:r>
            <a:endParaRPr lang="en" dirty="0">
              <a:solidFill>
                <a:srgbClr val="00B1B1"/>
              </a:solidFill>
            </a:endParaRPr>
          </a:p>
        </p:txBody>
      </p:sp>
    </p:spTree>
    <p:extLst>
      <p:ext uri="{BB962C8B-B14F-4D97-AF65-F5344CB8AC3E}">
        <p14:creationId xmlns:p14="http://schemas.microsoft.com/office/powerpoint/2010/main" val="192834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1524001"/>
            <a:ext cx="8392351" cy="4724400"/>
          </a:xfrm>
        </p:spPr>
        <p:txBody>
          <a:bodyPr>
            <a:normAutofit fontScale="70000" lnSpcReduction="20000"/>
          </a:bodyPr>
          <a:lstStyle/>
          <a:p>
            <a:pPr marL="0" indent="0">
              <a:buNone/>
            </a:pPr>
            <a:r>
              <a:rPr lang="en-US" sz="2800" u="sng" dirty="0"/>
              <a:t>CMS</a:t>
            </a:r>
            <a:r>
              <a:rPr lang="en-US" sz="2800" dirty="0"/>
              <a:t>: % of children, 1-20 </a:t>
            </a:r>
            <a:r>
              <a:rPr lang="en-US" sz="2800" dirty="0" err="1"/>
              <a:t>yo</a:t>
            </a:r>
            <a:r>
              <a:rPr lang="en-US" sz="2800" dirty="0"/>
              <a:t>, who received at least 2 topical Fluoride Varnish (FV) applications in 2023.</a:t>
            </a:r>
          </a:p>
          <a:p>
            <a:pPr marL="0" indent="0">
              <a:buNone/>
            </a:pPr>
            <a:r>
              <a:rPr lang="en-US" sz="2800" u="sng" dirty="0"/>
              <a:t>Tooth Decay</a:t>
            </a:r>
          </a:p>
          <a:p>
            <a:pPr>
              <a:buFont typeface="Wingdings" panose="05000000000000000000" pitchFamily="2" charset="2"/>
              <a:buChar char="Ø"/>
            </a:pPr>
            <a:r>
              <a:rPr lang="en-US" sz="2800" dirty="0"/>
              <a:t>Most common chronic disease and greatest unmet health need.</a:t>
            </a:r>
          </a:p>
          <a:p>
            <a:pPr>
              <a:buFont typeface="Wingdings" panose="05000000000000000000" pitchFamily="2" charset="2"/>
              <a:buChar char="Ø"/>
            </a:pPr>
            <a:r>
              <a:rPr lang="en-US" sz="2800" dirty="0"/>
              <a:t>An infectious disease that can be transmitted from mothers.</a:t>
            </a:r>
          </a:p>
          <a:p>
            <a:pPr marL="0" indent="0">
              <a:buNone/>
            </a:pPr>
            <a:r>
              <a:rPr lang="en-US" sz="2800" u="sng" dirty="0"/>
              <a:t>Alameda County STATS</a:t>
            </a:r>
          </a:p>
          <a:p>
            <a:pPr>
              <a:buFont typeface="Wingdings" panose="05000000000000000000" pitchFamily="2" charset="2"/>
              <a:buChar char="Ø"/>
            </a:pPr>
            <a:r>
              <a:rPr lang="en-US" sz="2800" dirty="0"/>
              <a:t>50% of Medi-Cal children, 6-20 </a:t>
            </a:r>
            <a:r>
              <a:rPr lang="en-US" sz="2800" dirty="0" err="1"/>
              <a:t>yo</a:t>
            </a:r>
            <a:r>
              <a:rPr lang="en-US" sz="2800" dirty="0"/>
              <a:t>, had a dental visits</a:t>
            </a:r>
          </a:p>
          <a:p>
            <a:pPr>
              <a:buFont typeface="Wingdings" panose="05000000000000000000" pitchFamily="2" charset="2"/>
              <a:buChar char="Ø"/>
            </a:pPr>
            <a:r>
              <a:rPr lang="en-US" sz="2800" dirty="0"/>
              <a:t>50% of Medi-Cal pregnant women utilize dental services.</a:t>
            </a:r>
          </a:p>
          <a:p>
            <a:pPr>
              <a:buFont typeface="Wingdings" panose="05000000000000000000" pitchFamily="2" charset="2"/>
              <a:buChar char="Ø"/>
            </a:pPr>
            <a:r>
              <a:rPr lang="en-US" sz="2800" dirty="0"/>
              <a:t>Asian &amp; Black/African Americans, 0-5 </a:t>
            </a:r>
            <a:r>
              <a:rPr lang="en-US" sz="2800" dirty="0" err="1"/>
              <a:t>yo</a:t>
            </a:r>
            <a:r>
              <a:rPr lang="en-US" sz="2800" dirty="0"/>
              <a:t>, in selected WIC programs have a higher prevalence of untreated tooth decay</a:t>
            </a:r>
          </a:p>
          <a:p>
            <a:pPr>
              <a:buFont typeface="Wingdings" panose="05000000000000000000" pitchFamily="2" charset="2"/>
              <a:buChar char="Ø"/>
            </a:pPr>
            <a:r>
              <a:rPr lang="en-US" sz="2800" dirty="0"/>
              <a:t>Latinas &amp; Black/African-Americans, and those with lower educational attainment, are less likely to use dental services during pregnancy</a:t>
            </a:r>
          </a:p>
          <a:p>
            <a:pPr>
              <a:buFont typeface="Wingdings" panose="05000000000000000000" pitchFamily="2" charset="2"/>
              <a:buChar char="Ø"/>
            </a:pPr>
            <a:endParaRPr lang="en-US" sz="2800" dirty="0"/>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14</a:t>
            </a:fld>
            <a:endParaRPr lang="en-US" dirty="0"/>
          </a:p>
        </p:txBody>
      </p:sp>
      <p:sp>
        <p:nvSpPr>
          <p:cNvPr id="111" name="Shape 111"/>
          <p:cNvSpPr txBox="1">
            <a:spLocks noGrp="1"/>
          </p:cNvSpPr>
          <p:nvPr>
            <p:ph type="title"/>
          </p:nvPr>
        </p:nvSpPr>
        <p:spPr>
          <a:xfrm>
            <a:off x="457200" y="274638"/>
            <a:ext cx="7010400" cy="1249362"/>
          </a:xfrm>
        </p:spPr>
        <p:txBody>
          <a:bodyPr anchor="t"/>
          <a:lstStyle/>
          <a:p>
            <a:pPr lvl="0"/>
            <a:r>
              <a:rPr lang="en-US" sz="4000" dirty="0"/>
              <a:t>Topical Fluoride for Children (TFL-CH)</a:t>
            </a:r>
            <a:endParaRPr lang="en" dirty="0">
              <a:solidFill>
                <a:srgbClr val="00B1B1"/>
              </a:solidFill>
            </a:endParaRPr>
          </a:p>
        </p:txBody>
      </p:sp>
      <p:sp>
        <p:nvSpPr>
          <p:cNvPr id="5" name="TextBox 4">
            <a:extLst>
              <a:ext uri="{FF2B5EF4-FFF2-40B4-BE49-F238E27FC236}">
                <a16:creationId xmlns:a16="http://schemas.microsoft.com/office/drawing/2014/main" id="{53293707-CEA5-0954-BAE5-ABFCD0B61F44}"/>
              </a:ext>
            </a:extLst>
          </p:cNvPr>
          <p:cNvSpPr txBox="1"/>
          <p:nvPr/>
        </p:nvSpPr>
        <p:spPr>
          <a:xfrm>
            <a:off x="0" y="6073914"/>
            <a:ext cx="85344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Resource: </a:t>
            </a:r>
            <a:r>
              <a:rPr lang="en-US" sz="1000" dirty="0">
                <a:latin typeface="Arial" panose="020B0604020202020204" pitchFamily="34" charset="0"/>
                <a:cs typeface="Arial" panose="020B0604020202020204" pitchFamily="34" charset="0"/>
              </a:rPr>
              <a:t>Office of Dental Health, Alameda County Public Health Department. (2019). </a:t>
            </a:r>
            <a:r>
              <a:rPr lang="en-US" sz="1000" i="1" dirty="0">
                <a:latin typeface="Arial" panose="020B0604020202020204" pitchFamily="34" charset="0"/>
                <a:cs typeface="Arial" panose="020B0604020202020204" pitchFamily="34" charset="0"/>
              </a:rPr>
              <a:t>Alameda County Oral Health Strategic Plan 2019-24</a:t>
            </a:r>
            <a:r>
              <a:rPr lang="en-US" sz="1000" dirty="0">
                <a:latin typeface="Arial" panose="020B0604020202020204" pitchFamily="34" charset="0"/>
                <a:cs typeface="Arial" panose="020B0604020202020204" pitchFamily="34" charset="0"/>
              </a:rPr>
              <a:t>. Office of Dental Health, Alameda County Public Health Department.. </a:t>
            </a:r>
            <a:r>
              <a:rPr lang="en-US"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http://www.acgov.org/board/bos_calendar/documents/DocsAgendaReg_1_28_19/HEALTH%20CARE%20SERVICES/Regular%20Calendar/Item_1_2_Oral_Health_Strategic_Plan_DRAFT.pdf</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05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BF6D3-DD4B-AED8-5275-D99F6064D890}"/>
              </a:ext>
            </a:extLst>
          </p:cNvPr>
          <p:cNvSpPr>
            <a:spLocks noGrp="1"/>
          </p:cNvSpPr>
          <p:nvPr>
            <p:ph type="body" idx="1"/>
          </p:nvPr>
        </p:nvSpPr>
        <p:spPr/>
        <p:txBody>
          <a:bodyPr>
            <a:normAutofit fontScale="55000" lnSpcReduction="20000"/>
          </a:bodyPr>
          <a:lstStyle/>
          <a:p>
            <a:pPr marL="0" indent="0">
              <a:buNone/>
            </a:pPr>
            <a:r>
              <a:rPr lang="en-US" sz="3600" u="sng" dirty="0"/>
              <a:t>Billing Tip</a:t>
            </a:r>
            <a:r>
              <a:rPr lang="en-US" sz="3600" dirty="0"/>
              <a:t>:</a:t>
            </a:r>
          </a:p>
          <a:p>
            <a:pPr>
              <a:buFont typeface="Wingdings" panose="05000000000000000000" pitchFamily="2" charset="2"/>
              <a:buChar char="Ø"/>
            </a:pPr>
            <a:r>
              <a:rPr lang="en-US" sz="3600" dirty="0"/>
              <a:t>Measure captured by claims; CPT 99188</a:t>
            </a:r>
          </a:p>
          <a:p>
            <a:pPr lvl="1">
              <a:buFont typeface="Wingdings" panose="05000000000000000000" pitchFamily="2" charset="2"/>
              <a:buChar char="§"/>
            </a:pPr>
            <a:r>
              <a:rPr lang="en-US" dirty="0"/>
              <a:t>Reimbursement: 125% of Medi-Cal Rate</a:t>
            </a:r>
            <a:endParaRPr lang="en-US" u="sng" dirty="0"/>
          </a:p>
          <a:p>
            <a:pPr marL="0" indent="0">
              <a:buNone/>
            </a:pPr>
            <a:r>
              <a:rPr lang="en-US" sz="3600" u="sng" dirty="0"/>
              <a:t>FV Implementation</a:t>
            </a:r>
          </a:p>
          <a:p>
            <a:pPr>
              <a:buFont typeface="Wingdings" panose="05000000000000000000" pitchFamily="2" charset="2"/>
              <a:buChar char="Ø"/>
            </a:pPr>
            <a:r>
              <a:rPr lang="en-US" sz="3600" dirty="0"/>
              <a:t>Promote oral health &amp; FV application during Prenatal visits.</a:t>
            </a:r>
          </a:p>
          <a:p>
            <a:pPr>
              <a:buFont typeface="Wingdings" panose="05000000000000000000" pitchFamily="2" charset="2"/>
              <a:buChar char="Ø"/>
            </a:pPr>
            <a:r>
              <a:rPr lang="en-US" sz="3600" dirty="0"/>
              <a:t>Combine FV applications with well-child visits.</a:t>
            </a:r>
          </a:p>
          <a:p>
            <a:pPr>
              <a:buFont typeface="Wingdings" panose="05000000000000000000" pitchFamily="2" charset="2"/>
              <a:buChar char="Ø"/>
            </a:pPr>
            <a:r>
              <a:rPr lang="en-US" sz="3600" dirty="0"/>
              <a:t>Oral Health Patient Education.</a:t>
            </a:r>
          </a:p>
          <a:p>
            <a:pPr>
              <a:buFont typeface="Wingdings" panose="05000000000000000000" pitchFamily="2" charset="2"/>
              <a:buChar char="Ø"/>
            </a:pPr>
            <a:r>
              <a:rPr lang="en-US" sz="3600" dirty="0">
                <a:hlinkClick r:id="rId3"/>
              </a:rPr>
              <a:t>Pediatric Dental Referral Network accepting </a:t>
            </a:r>
            <a:r>
              <a:rPr lang="en-US" sz="3600" dirty="0" err="1">
                <a:hlinkClick r:id="rId3"/>
              </a:rPr>
              <a:t>Denti</a:t>
            </a:r>
            <a:r>
              <a:rPr lang="en-US" sz="3600" dirty="0">
                <a:hlinkClick r:id="rId3"/>
              </a:rPr>
              <a:t>-Cal</a:t>
            </a:r>
            <a:r>
              <a:rPr lang="en-US" sz="3600" dirty="0"/>
              <a:t>.</a:t>
            </a:r>
          </a:p>
          <a:p>
            <a:pPr>
              <a:buFont typeface="Wingdings" panose="05000000000000000000" pitchFamily="2" charset="2"/>
              <a:buChar char="Ø"/>
            </a:pPr>
            <a:r>
              <a:rPr lang="en-US" sz="3600" dirty="0"/>
              <a:t>Alliance to host virtual training with Alameda County Office of Dental Health.</a:t>
            </a:r>
          </a:p>
          <a:p>
            <a:pPr>
              <a:buFont typeface="Wingdings" panose="05000000000000000000" pitchFamily="2" charset="2"/>
              <a:buChar char="Ø"/>
            </a:pPr>
            <a:r>
              <a:rPr lang="en-US" sz="3600" dirty="0"/>
              <a:t>Alameda County Office Dental Health provides training:</a:t>
            </a:r>
          </a:p>
          <a:p>
            <a:pPr lvl="1">
              <a:buFont typeface="Wingdings" panose="05000000000000000000" pitchFamily="2" charset="2"/>
              <a:buChar char="§"/>
            </a:pPr>
            <a:r>
              <a:rPr lang="en-US" b="1" dirty="0"/>
              <a:t>Phone: </a:t>
            </a:r>
            <a:r>
              <a:rPr lang="en-US" dirty="0"/>
              <a:t>(510) 208-5910</a:t>
            </a:r>
          </a:p>
          <a:p>
            <a:pPr lvl="1">
              <a:buFont typeface="Wingdings" panose="05000000000000000000" pitchFamily="2" charset="2"/>
              <a:buChar char="§"/>
            </a:pPr>
            <a:r>
              <a:rPr lang="en-US" b="1" dirty="0"/>
              <a:t>Email:</a:t>
            </a:r>
            <a:r>
              <a:rPr lang="en-US" dirty="0"/>
              <a:t> </a:t>
            </a:r>
            <a:r>
              <a:rPr lang="en-US" dirty="0">
                <a:hlinkClick r:id="rId4"/>
              </a:rPr>
              <a:t>dentalhealth@acgov.org</a:t>
            </a:r>
            <a:r>
              <a:rPr lang="en-US" dirty="0"/>
              <a:t> </a:t>
            </a:r>
          </a:p>
        </p:txBody>
      </p:sp>
      <p:sp>
        <p:nvSpPr>
          <p:cNvPr id="3" name="Title 2">
            <a:extLst>
              <a:ext uri="{FF2B5EF4-FFF2-40B4-BE49-F238E27FC236}">
                <a16:creationId xmlns:a16="http://schemas.microsoft.com/office/drawing/2014/main" id="{FF2B5ABD-E3EA-4118-9FAC-DE999AA99CE7}"/>
              </a:ext>
            </a:extLst>
          </p:cNvPr>
          <p:cNvSpPr>
            <a:spLocks noGrp="1"/>
          </p:cNvSpPr>
          <p:nvPr>
            <p:ph type="title"/>
          </p:nvPr>
        </p:nvSpPr>
        <p:spPr/>
        <p:txBody>
          <a:bodyPr/>
          <a:lstStyle/>
          <a:p>
            <a:r>
              <a:rPr lang="en-US" dirty="0"/>
              <a:t>…continued TFL-CH</a:t>
            </a:r>
          </a:p>
        </p:txBody>
      </p:sp>
    </p:spTree>
    <p:extLst>
      <p:ext uri="{BB962C8B-B14F-4D97-AF65-F5344CB8AC3E}">
        <p14:creationId xmlns:p14="http://schemas.microsoft.com/office/powerpoint/2010/main" val="234724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p:txBody>
          <a:bodyPr/>
          <a:lstStyle/>
          <a:p>
            <a:pPr lvl="0"/>
            <a:endParaRPr lang="en" dirty="0"/>
          </a:p>
          <a:p>
            <a:pPr lvl="0"/>
            <a:r>
              <a:rPr lang="en-US" dirty="0"/>
              <a:t>Best &amp; Promising Practices</a:t>
            </a:r>
            <a:endParaRPr lang="en" dirty="0"/>
          </a:p>
        </p:txBody>
      </p:sp>
      <p:sp>
        <p:nvSpPr>
          <p:cNvPr id="101" name="Shape 101"/>
          <p:cNvSpPr txBox="1">
            <a:spLocks noGrp="1"/>
          </p:cNvSpPr>
          <p:nvPr>
            <p:ph type="subTitle" idx="1"/>
          </p:nvPr>
        </p:nvSpPr>
        <p:spPr/>
        <p:txBody>
          <a:bodyPr anchor="t"/>
          <a:lstStyle/>
          <a:p>
            <a:pPr lvl="0"/>
            <a:r>
              <a:rPr lang="en" dirty="0"/>
              <a:t>Tips and tricks to improve processes and measure rates</a:t>
            </a:r>
          </a:p>
        </p:txBody>
      </p:sp>
      <p:sp>
        <p:nvSpPr>
          <p:cNvPr id="4" name="Slide Number Placeholder 3"/>
          <p:cNvSpPr>
            <a:spLocks noGrp="1"/>
          </p:cNvSpPr>
          <p:nvPr>
            <p:ph type="sldNum" sz="quarter" idx="4"/>
          </p:nvPr>
        </p:nvSpPr>
        <p:spPr/>
        <p:txBody>
          <a:bodyPr/>
          <a:lstStyle/>
          <a:p>
            <a:fld id="{0609820A-355E-4D76-B4B8-E60AC8B81E29}" type="slidenum">
              <a:rPr lang="en-US" smtClean="0"/>
              <a:pPr/>
              <a:t>16</a:t>
            </a:fld>
            <a:endParaRPr lang="en-US" dirty="0"/>
          </a:p>
        </p:txBody>
      </p:sp>
    </p:spTree>
    <p:extLst>
      <p:ext uri="{BB962C8B-B14F-4D97-AF65-F5344CB8AC3E}">
        <p14:creationId xmlns:p14="http://schemas.microsoft.com/office/powerpoint/2010/main" val="394630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68F1-A770-1159-45C1-81FE84F0AE67}"/>
              </a:ext>
            </a:extLst>
          </p:cNvPr>
          <p:cNvSpPr>
            <a:spLocks noGrp="1"/>
          </p:cNvSpPr>
          <p:nvPr>
            <p:ph type="ctrTitle"/>
          </p:nvPr>
        </p:nvSpPr>
        <p:spPr/>
        <p:txBody>
          <a:bodyPr/>
          <a:lstStyle/>
          <a:p>
            <a:r>
              <a:rPr lang="en-US" dirty="0"/>
              <a:t>Claims</a:t>
            </a:r>
          </a:p>
        </p:txBody>
      </p:sp>
      <p:sp>
        <p:nvSpPr>
          <p:cNvPr id="3" name="Subtitle 2">
            <a:extLst>
              <a:ext uri="{FF2B5EF4-FFF2-40B4-BE49-F238E27FC236}">
                <a16:creationId xmlns:a16="http://schemas.microsoft.com/office/drawing/2014/main" id="{421D3434-904D-C153-DDE5-D8C0F9EDB42E}"/>
              </a:ext>
            </a:extLst>
          </p:cNvPr>
          <p:cNvSpPr>
            <a:spLocks noGrp="1"/>
          </p:cNvSpPr>
          <p:nvPr>
            <p:ph type="subTitle" idx="1"/>
          </p:nvPr>
        </p:nvSpPr>
        <p:spPr/>
        <p:txBody>
          <a:bodyPr anchor="t"/>
          <a:lstStyle/>
          <a:p>
            <a:r>
              <a:rPr lang="en-US" dirty="0"/>
              <a:t>Tips for billing claims</a:t>
            </a:r>
          </a:p>
        </p:txBody>
      </p:sp>
    </p:spTree>
    <p:extLst>
      <p:ext uri="{BB962C8B-B14F-4D97-AF65-F5344CB8AC3E}">
        <p14:creationId xmlns:p14="http://schemas.microsoft.com/office/powerpoint/2010/main" val="344870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231F3-203A-DB55-8474-B784B7027751}"/>
              </a:ext>
            </a:extLst>
          </p:cNvPr>
          <p:cNvSpPr>
            <a:spLocks noGrp="1"/>
          </p:cNvSpPr>
          <p:nvPr>
            <p:ph type="body" idx="1"/>
          </p:nvPr>
        </p:nvSpPr>
        <p:spPr/>
        <p:txBody>
          <a:bodyPr>
            <a:normAutofit/>
          </a:bodyPr>
          <a:lstStyle/>
          <a:p>
            <a:pPr>
              <a:buFont typeface="Wingdings" panose="05000000000000000000" pitchFamily="2" charset="2"/>
              <a:buChar char="Ø"/>
            </a:pPr>
            <a:r>
              <a:rPr lang="en-US" dirty="0">
                <a:effectLst/>
                <a:latin typeface="+mj-lt"/>
              </a:rPr>
              <a:t>If a patient is coming in for a sick visit, and due for a well-visit, conduct the well-visit at the same time.</a:t>
            </a:r>
            <a:endParaRPr lang="en-US" dirty="0"/>
          </a:p>
          <a:p>
            <a:pPr>
              <a:buFont typeface="Wingdings" panose="05000000000000000000" pitchFamily="2" charset="2"/>
              <a:buChar char="Ø"/>
            </a:pPr>
            <a:r>
              <a:rPr lang="en-US" dirty="0"/>
              <a:t>Use coding to document exclusions.</a:t>
            </a:r>
          </a:p>
          <a:p>
            <a:pPr>
              <a:buFont typeface="Wingdings" panose="05000000000000000000" pitchFamily="2" charset="2"/>
              <a:buChar char="Ø"/>
            </a:pPr>
            <a:r>
              <a:rPr lang="en-US" dirty="0"/>
              <a:t>Submit claims and encounter data timely.</a:t>
            </a:r>
          </a:p>
        </p:txBody>
      </p:sp>
      <p:sp>
        <p:nvSpPr>
          <p:cNvPr id="3" name="Title 2">
            <a:extLst>
              <a:ext uri="{FF2B5EF4-FFF2-40B4-BE49-F238E27FC236}">
                <a16:creationId xmlns:a16="http://schemas.microsoft.com/office/drawing/2014/main" id="{2A1DE796-7014-92B1-DB1E-545227FE80A7}"/>
              </a:ext>
            </a:extLst>
          </p:cNvPr>
          <p:cNvSpPr>
            <a:spLocks noGrp="1"/>
          </p:cNvSpPr>
          <p:nvPr>
            <p:ph type="title"/>
          </p:nvPr>
        </p:nvSpPr>
        <p:spPr/>
        <p:txBody>
          <a:bodyPr/>
          <a:lstStyle/>
          <a:p>
            <a:r>
              <a:rPr lang="en-US" dirty="0"/>
              <a:t>Submitting Claims</a:t>
            </a:r>
          </a:p>
        </p:txBody>
      </p:sp>
    </p:spTree>
    <p:extLst>
      <p:ext uri="{BB962C8B-B14F-4D97-AF65-F5344CB8AC3E}">
        <p14:creationId xmlns:p14="http://schemas.microsoft.com/office/powerpoint/2010/main" val="200845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68F1-A770-1159-45C1-81FE84F0AE67}"/>
              </a:ext>
            </a:extLst>
          </p:cNvPr>
          <p:cNvSpPr>
            <a:spLocks noGrp="1"/>
          </p:cNvSpPr>
          <p:nvPr>
            <p:ph type="ctrTitle"/>
          </p:nvPr>
        </p:nvSpPr>
        <p:spPr/>
        <p:txBody>
          <a:bodyPr/>
          <a:lstStyle/>
          <a:p>
            <a:r>
              <a:rPr lang="en-US" dirty="0"/>
              <a:t>Tips &amp; Tricks</a:t>
            </a:r>
          </a:p>
        </p:txBody>
      </p:sp>
      <p:sp>
        <p:nvSpPr>
          <p:cNvPr id="3" name="Subtitle 2">
            <a:extLst>
              <a:ext uri="{FF2B5EF4-FFF2-40B4-BE49-F238E27FC236}">
                <a16:creationId xmlns:a16="http://schemas.microsoft.com/office/drawing/2014/main" id="{421D3434-904D-C153-DDE5-D8C0F9EDB42E}"/>
              </a:ext>
            </a:extLst>
          </p:cNvPr>
          <p:cNvSpPr>
            <a:spLocks noGrp="1"/>
          </p:cNvSpPr>
          <p:nvPr>
            <p:ph type="subTitle" idx="1"/>
          </p:nvPr>
        </p:nvSpPr>
        <p:spPr/>
        <p:txBody>
          <a:bodyPr anchor="t"/>
          <a:lstStyle/>
          <a:p>
            <a:r>
              <a:rPr lang="en-US" dirty="0"/>
              <a:t>From Alliance Network Providers</a:t>
            </a:r>
          </a:p>
        </p:txBody>
      </p:sp>
    </p:spTree>
    <p:extLst>
      <p:ext uri="{BB962C8B-B14F-4D97-AF65-F5344CB8AC3E}">
        <p14:creationId xmlns:p14="http://schemas.microsoft.com/office/powerpoint/2010/main" val="123049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1B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08E29-E82E-E25D-66C5-61BA8DFC9925}"/>
              </a:ext>
            </a:extLst>
          </p:cNvPr>
          <p:cNvSpPr>
            <a:spLocks noGrp="1"/>
          </p:cNvSpPr>
          <p:nvPr>
            <p:ph type="body" idx="1"/>
          </p:nvPr>
        </p:nvSpPr>
        <p:spPr/>
        <p:txBody>
          <a:bodyPr/>
          <a:lstStyle/>
          <a:p>
            <a:pPr marL="514350" indent="-514350">
              <a:buClr>
                <a:schemeClr val="bg1"/>
              </a:buClr>
              <a:buSzPct val="100000"/>
              <a:buFont typeface="+mj-lt"/>
              <a:buAutoNum type="arabicParenR"/>
            </a:pPr>
            <a:r>
              <a:rPr lang="en-US" b="1" dirty="0">
                <a:solidFill>
                  <a:schemeClr val="bg1"/>
                </a:solidFill>
              </a:rPr>
              <a:t>Background, Focus &amp; Objectives</a:t>
            </a:r>
          </a:p>
          <a:p>
            <a:pPr marL="514350" indent="-514350">
              <a:buClr>
                <a:schemeClr val="bg1"/>
              </a:buClr>
              <a:buSzPct val="100000"/>
              <a:buFont typeface="+mj-lt"/>
              <a:buAutoNum type="arabicParenR"/>
            </a:pPr>
            <a:r>
              <a:rPr lang="en-US" b="1" dirty="0">
                <a:solidFill>
                  <a:schemeClr val="bg1"/>
                </a:solidFill>
              </a:rPr>
              <a:t>Measure Descriptions</a:t>
            </a:r>
          </a:p>
          <a:p>
            <a:pPr marL="514350" indent="-514350">
              <a:buClr>
                <a:schemeClr val="bg1"/>
              </a:buClr>
              <a:buSzPct val="100000"/>
              <a:buFont typeface="+mj-lt"/>
              <a:buAutoNum type="arabicParenR"/>
            </a:pPr>
            <a:r>
              <a:rPr lang="en-US" b="1" dirty="0">
                <a:solidFill>
                  <a:schemeClr val="bg1"/>
                </a:solidFill>
              </a:rPr>
              <a:t>Best &amp; Promising Practices</a:t>
            </a:r>
          </a:p>
          <a:p>
            <a:pPr marL="514350" indent="-514350">
              <a:buClr>
                <a:schemeClr val="bg1"/>
              </a:buClr>
              <a:buSzPct val="100000"/>
              <a:buFont typeface="+mj-lt"/>
              <a:buAutoNum type="arabicParenR"/>
            </a:pPr>
            <a:r>
              <a:rPr lang="en-US" b="1" dirty="0">
                <a:solidFill>
                  <a:schemeClr val="bg1"/>
                </a:solidFill>
              </a:rPr>
              <a:t>Pay-for-Performance (P4P)</a:t>
            </a:r>
          </a:p>
          <a:p>
            <a:pPr marL="514350" indent="-514350">
              <a:buClr>
                <a:schemeClr val="bg1"/>
              </a:buClr>
              <a:buSzPct val="100000"/>
              <a:buFont typeface="+mj-lt"/>
              <a:buAutoNum type="arabicParenR"/>
            </a:pPr>
            <a:r>
              <a:rPr lang="en-US" b="1" dirty="0">
                <a:solidFill>
                  <a:schemeClr val="bg1"/>
                </a:solidFill>
              </a:rPr>
              <a:t>Resources</a:t>
            </a:r>
          </a:p>
          <a:p>
            <a:pPr marL="514350" indent="-514350">
              <a:buClr>
                <a:schemeClr val="bg1"/>
              </a:buClr>
              <a:buSzPct val="100000"/>
              <a:buFont typeface="+mj-lt"/>
              <a:buAutoNum type="arabicParenR"/>
            </a:pPr>
            <a:r>
              <a:rPr lang="en-US" b="1" dirty="0">
                <a:solidFill>
                  <a:schemeClr val="bg1"/>
                </a:solidFill>
              </a:rPr>
              <a:t>Sharing Best Practices: </a:t>
            </a:r>
            <a:r>
              <a:rPr lang="en-US" b="1" dirty="0" err="1">
                <a:solidFill>
                  <a:schemeClr val="bg1"/>
                </a:solidFill>
              </a:rPr>
              <a:t>LifeLong</a:t>
            </a:r>
            <a:endParaRPr lang="en-US" b="1" dirty="0">
              <a:solidFill>
                <a:schemeClr val="bg1"/>
              </a:solidFill>
            </a:endParaRPr>
          </a:p>
        </p:txBody>
      </p:sp>
      <p:sp>
        <p:nvSpPr>
          <p:cNvPr id="3" name="Title 2">
            <a:extLst>
              <a:ext uri="{FF2B5EF4-FFF2-40B4-BE49-F238E27FC236}">
                <a16:creationId xmlns:a16="http://schemas.microsoft.com/office/drawing/2014/main" id="{5C1B301E-8FAF-66D1-306A-7B1F08EED734}"/>
              </a:ext>
            </a:extLst>
          </p:cNvPr>
          <p:cNvSpPr>
            <a:spLocks noGrp="1"/>
          </p:cNvSpPr>
          <p:nvPr>
            <p:ph type="title"/>
          </p:nvPr>
        </p:nvSpPr>
        <p:spPr/>
        <p:txBody>
          <a:bodyPr/>
          <a:lstStyle/>
          <a:p>
            <a:r>
              <a:rPr lang="en-US" u="sng" dirty="0">
                <a:solidFill>
                  <a:schemeClr val="bg1"/>
                </a:solidFill>
              </a:rPr>
              <a:t>Agenda</a:t>
            </a:r>
          </a:p>
        </p:txBody>
      </p:sp>
    </p:spTree>
    <p:extLst>
      <p:ext uri="{BB962C8B-B14F-4D97-AF65-F5344CB8AC3E}">
        <p14:creationId xmlns:p14="http://schemas.microsoft.com/office/powerpoint/2010/main" val="329538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AA287-970F-F77C-3349-E7F2329A6BB2}"/>
              </a:ext>
            </a:extLst>
          </p:cNvPr>
          <p:cNvSpPr>
            <a:spLocks noGrp="1"/>
          </p:cNvSpPr>
          <p:nvPr>
            <p:ph type="body" idx="1"/>
          </p:nvPr>
        </p:nvSpPr>
        <p:spPr/>
        <p:txBody>
          <a:bodyPr/>
          <a:lstStyle/>
          <a:p>
            <a:pPr>
              <a:buFont typeface="Wingdings" panose="05000000000000000000" pitchFamily="2" charset="2"/>
              <a:buChar char="Ø"/>
            </a:pPr>
            <a:r>
              <a:rPr lang="en-US" dirty="0"/>
              <a:t>Utilize health/flag alerts.</a:t>
            </a:r>
          </a:p>
          <a:p>
            <a:pPr>
              <a:buFont typeface="Wingdings" panose="05000000000000000000" pitchFamily="2" charset="2"/>
              <a:buChar char="Ø"/>
            </a:pPr>
            <a:r>
              <a:rPr lang="en-US" dirty="0"/>
              <a:t>Conduct chart scrubbing prior to visits.</a:t>
            </a:r>
          </a:p>
          <a:p>
            <a:pPr>
              <a:buFont typeface="Wingdings" panose="05000000000000000000" pitchFamily="2" charset="2"/>
              <a:buChar char="Ø"/>
            </a:pPr>
            <a:r>
              <a:rPr lang="en-US" dirty="0"/>
              <a:t>Utilize standardized templates.</a:t>
            </a:r>
          </a:p>
          <a:p>
            <a:endParaRPr lang="en-US" dirty="0"/>
          </a:p>
        </p:txBody>
      </p:sp>
      <p:sp>
        <p:nvSpPr>
          <p:cNvPr id="3" name="Title 2">
            <a:extLst>
              <a:ext uri="{FF2B5EF4-FFF2-40B4-BE49-F238E27FC236}">
                <a16:creationId xmlns:a16="http://schemas.microsoft.com/office/drawing/2014/main" id="{72AA6226-3236-CFDC-9C80-03CE6FBCB1CF}"/>
              </a:ext>
            </a:extLst>
          </p:cNvPr>
          <p:cNvSpPr>
            <a:spLocks noGrp="1"/>
          </p:cNvSpPr>
          <p:nvPr>
            <p:ph type="title"/>
          </p:nvPr>
        </p:nvSpPr>
        <p:spPr/>
        <p:txBody>
          <a:bodyPr/>
          <a:lstStyle/>
          <a:p>
            <a:r>
              <a:rPr lang="en-US" dirty="0"/>
              <a:t>Electronic Medical/Health Record Systems</a:t>
            </a:r>
          </a:p>
        </p:txBody>
      </p:sp>
    </p:spTree>
    <p:extLst>
      <p:ext uri="{BB962C8B-B14F-4D97-AF65-F5344CB8AC3E}">
        <p14:creationId xmlns:p14="http://schemas.microsoft.com/office/powerpoint/2010/main" val="50610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AA287-970F-F77C-3349-E7F2329A6BB2}"/>
              </a:ext>
            </a:extLst>
          </p:cNvPr>
          <p:cNvSpPr>
            <a:spLocks noGrp="1"/>
          </p:cNvSpPr>
          <p:nvPr>
            <p:ph type="body" idx="1"/>
          </p:nvPr>
        </p:nvSpPr>
        <p:spPr/>
        <p:txBody>
          <a:bodyPr>
            <a:normAutofit/>
          </a:bodyPr>
          <a:lstStyle/>
          <a:p>
            <a:pPr>
              <a:buFont typeface="Wingdings" panose="05000000000000000000" pitchFamily="2" charset="2"/>
              <a:buChar char="Ø"/>
            </a:pPr>
            <a:r>
              <a:rPr lang="en-US" dirty="0"/>
              <a:t>Reduce waiting times:</a:t>
            </a:r>
          </a:p>
          <a:p>
            <a:pPr lvl="1">
              <a:buFont typeface="Wingdings" panose="05000000000000000000" pitchFamily="2" charset="2"/>
              <a:buChar char="§"/>
            </a:pPr>
            <a:r>
              <a:rPr lang="en-US" dirty="0"/>
              <a:t>Immunization clinics.</a:t>
            </a:r>
          </a:p>
          <a:p>
            <a:pPr lvl="1">
              <a:buFont typeface="Wingdings" panose="05000000000000000000" pitchFamily="2" charset="2"/>
              <a:buChar char="§"/>
            </a:pPr>
            <a:r>
              <a:rPr lang="en-US" dirty="0"/>
              <a:t>After hours and/or weekend clinics.</a:t>
            </a:r>
          </a:p>
          <a:p>
            <a:pPr lvl="1">
              <a:buFont typeface="Wingdings" panose="05000000000000000000" pitchFamily="2" charset="2"/>
              <a:buChar char="§"/>
            </a:pPr>
            <a:r>
              <a:rPr lang="en-US" dirty="0"/>
              <a:t>Organize/join health fairs.</a:t>
            </a:r>
          </a:p>
          <a:p>
            <a:pPr>
              <a:buFont typeface="Wingdings" panose="05000000000000000000" pitchFamily="2" charset="2"/>
              <a:buChar char="Ø"/>
            </a:pPr>
            <a:r>
              <a:rPr lang="en-US" dirty="0"/>
              <a:t>Offer back-to-back sibling well-visits.</a:t>
            </a:r>
          </a:p>
          <a:p>
            <a:pPr>
              <a:buFont typeface="Wingdings" panose="05000000000000000000" pitchFamily="2" charset="2"/>
              <a:buChar char="Ø"/>
            </a:pPr>
            <a:r>
              <a:rPr lang="en-US" dirty="0"/>
              <a:t>Strengthen partnership with schools.</a:t>
            </a:r>
          </a:p>
          <a:p>
            <a:pPr>
              <a:buFont typeface="Wingdings" panose="05000000000000000000" pitchFamily="2" charset="2"/>
              <a:buChar char="Ø"/>
            </a:pPr>
            <a:r>
              <a:rPr lang="en-US" dirty="0"/>
              <a:t>Use dedicated exam rooms.</a:t>
            </a:r>
          </a:p>
        </p:txBody>
      </p:sp>
      <p:sp>
        <p:nvSpPr>
          <p:cNvPr id="3" name="Title 2">
            <a:extLst>
              <a:ext uri="{FF2B5EF4-FFF2-40B4-BE49-F238E27FC236}">
                <a16:creationId xmlns:a16="http://schemas.microsoft.com/office/drawing/2014/main" id="{72AA6226-3236-CFDC-9C80-03CE6FBCB1CF}"/>
              </a:ext>
            </a:extLst>
          </p:cNvPr>
          <p:cNvSpPr>
            <a:spLocks noGrp="1"/>
          </p:cNvSpPr>
          <p:nvPr>
            <p:ph type="title"/>
          </p:nvPr>
        </p:nvSpPr>
        <p:spPr/>
        <p:txBody>
          <a:bodyPr/>
          <a:lstStyle/>
          <a:p>
            <a:r>
              <a:rPr lang="en-US" dirty="0"/>
              <a:t>Increasing Access</a:t>
            </a:r>
          </a:p>
        </p:txBody>
      </p:sp>
    </p:spTree>
    <p:extLst>
      <p:ext uri="{BB962C8B-B14F-4D97-AF65-F5344CB8AC3E}">
        <p14:creationId xmlns:p14="http://schemas.microsoft.com/office/powerpoint/2010/main" val="341621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AA287-970F-F77C-3349-E7F2329A6BB2}"/>
              </a:ext>
            </a:extLst>
          </p:cNvPr>
          <p:cNvSpPr>
            <a:spLocks noGrp="1"/>
          </p:cNvSpPr>
          <p:nvPr>
            <p:ph type="body" idx="1"/>
          </p:nvPr>
        </p:nvSpPr>
        <p:spPr/>
        <p:txBody>
          <a:bodyPr>
            <a:noAutofit/>
          </a:bodyPr>
          <a:lstStyle/>
          <a:p>
            <a:pPr marL="0" indent="0">
              <a:buNone/>
            </a:pPr>
            <a:r>
              <a:rPr lang="en-US" sz="2400" dirty="0"/>
              <a:t>Consider using an equity approach to increase access for targeted communities:</a:t>
            </a:r>
          </a:p>
          <a:p>
            <a:pPr>
              <a:buFont typeface="Wingdings" panose="05000000000000000000" pitchFamily="2" charset="2"/>
              <a:buChar char="Ø"/>
            </a:pPr>
            <a:r>
              <a:rPr lang="en-US" sz="2400" dirty="0"/>
              <a:t>Review well-care visit measure completion rate factors</a:t>
            </a:r>
          </a:p>
          <a:p>
            <a:pPr>
              <a:buFont typeface="Wingdings" panose="05000000000000000000" pitchFamily="2" charset="2"/>
              <a:buChar char="Ø"/>
            </a:pPr>
            <a:r>
              <a:rPr lang="en-US" sz="2400" dirty="0"/>
              <a:t>Screen for health-related social needs.</a:t>
            </a:r>
          </a:p>
          <a:p>
            <a:pPr>
              <a:buFont typeface="Wingdings" panose="05000000000000000000" pitchFamily="2" charset="2"/>
              <a:buChar char="Ø"/>
            </a:pPr>
            <a:r>
              <a:rPr lang="en-US" sz="2400" dirty="0"/>
              <a:t>Design member information to be equitable.</a:t>
            </a:r>
          </a:p>
          <a:p>
            <a:pPr>
              <a:buFont typeface="Wingdings" panose="05000000000000000000" pitchFamily="2" charset="2"/>
              <a:buChar char="Ø"/>
            </a:pPr>
            <a:r>
              <a:rPr lang="en-US" sz="2400" dirty="0"/>
              <a:t>Involve patients and their family  members in decision-making.</a:t>
            </a:r>
          </a:p>
          <a:p>
            <a:pPr>
              <a:buFont typeface="Wingdings" panose="05000000000000000000" pitchFamily="2" charset="2"/>
              <a:buChar char="Ø"/>
            </a:pPr>
            <a:r>
              <a:rPr lang="en-US" sz="2400" dirty="0"/>
              <a:t>Leverage shared decision-making, teach-back and motivational interviewing tools.</a:t>
            </a:r>
          </a:p>
          <a:p>
            <a:pPr>
              <a:buFont typeface="Wingdings" panose="05000000000000000000" pitchFamily="2" charset="2"/>
              <a:buChar char="Ø"/>
            </a:pPr>
            <a:r>
              <a:rPr lang="en-US" sz="2400" dirty="0"/>
              <a:t>Partner with local community resources.</a:t>
            </a:r>
          </a:p>
          <a:p>
            <a:pPr>
              <a:buFont typeface="Wingdings" panose="05000000000000000000" pitchFamily="2" charset="2"/>
              <a:buChar char="Ø"/>
            </a:pPr>
            <a:r>
              <a:rPr lang="en-US" sz="2400" dirty="0"/>
              <a:t>Utilize Community Health Workers (CHW).</a:t>
            </a:r>
          </a:p>
        </p:txBody>
      </p:sp>
      <p:sp>
        <p:nvSpPr>
          <p:cNvPr id="3" name="Title 2">
            <a:extLst>
              <a:ext uri="{FF2B5EF4-FFF2-40B4-BE49-F238E27FC236}">
                <a16:creationId xmlns:a16="http://schemas.microsoft.com/office/drawing/2014/main" id="{72AA6226-3236-CFDC-9C80-03CE6FBCB1CF}"/>
              </a:ext>
            </a:extLst>
          </p:cNvPr>
          <p:cNvSpPr>
            <a:spLocks noGrp="1"/>
          </p:cNvSpPr>
          <p:nvPr>
            <p:ph type="title"/>
          </p:nvPr>
        </p:nvSpPr>
        <p:spPr/>
        <p:txBody>
          <a:bodyPr/>
          <a:lstStyle/>
          <a:p>
            <a:r>
              <a:rPr lang="en-US" dirty="0"/>
              <a:t>Equity Approaches</a:t>
            </a:r>
          </a:p>
        </p:txBody>
      </p:sp>
    </p:spTree>
    <p:extLst>
      <p:ext uri="{BB962C8B-B14F-4D97-AF65-F5344CB8AC3E}">
        <p14:creationId xmlns:p14="http://schemas.microsoft.com/office/powerpoint/2010/main" val="264689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AA287-970F-F77C-3349-E7F2329A6BB2}"/>
              </a:ext>
            </a:extLst>
          </p:cNvPr>
          <p:cNvSpPr>
            <a:spLocks noGrp="1"/>
          </p:cNvSpPr>
          <p:nvPr>
            <p:ph type="body" idx="1"/>
          </p:nvPr>
        </p:nvSpPr>
        <p:spPr/>
        <p:txBody>
          <a:bodyPr>
            <a:normAutofit/>
          </a:bodyPr>
          <a:lstStyle/>
          <a:p>
            <a:pPr>
              <a:buFont typeface="Wingdings" panose="05000000000000000000" pitchFamily="2" charset="2"/>
              <a:buChar char="Ø"/>
            </a:pPr>
            <a:r>
              <a:rPr lang="en-US" dirty="0"/>
              <a:t>Schedule next appointments as soon as possible.</a:t>
            </a:r>
          </a:p>
          <a:p>
            <a:pPr>
              <a:buFont typeface="Wingdings" panose="05000000000000000000" pitchFamily="2" charset="2"/>
              <a:buChar char="Ø"/>
            </a:pPr>
            <a:r>
              <a:rPr lang="en-US" dirty="0"/>
              <a:t>Utilize clinicians and staff to educate parents. </a:t>
            </a:r>
          </a:p>
          <a:p>
            <a:pPr>
              <a:buFont typeface="Wingdings" panose="05000000000000000000" pitchFamily="2" charset="2"/>
              <a:buChar char="Ø"/>
            </a:pPr>
            <a:r>
              <a:rPr lang="en-US" dirty="0"/>
              <a:t>Huddle with staff often to discuss requirements.</a:t>
            </a:r>
          </a:p>
          <a:p>
            <a:pPr>
              <a:buFont typeface="Wingdings" panose="05000000000000000000" pitchFamily="2" charset="2"/>
              <a:buChar char="Ø"/>
            </a:pPr>
            <a:r>
              <a:rPr lang="en-US" dirty="0"/>
              <a:t>Outreach to, and remind, parents.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p:txBody>
      </p:sp>
      <p:sp>
        <p:nvSpPr>
          <p:cNvPr id="3" name="Title 2">
            <a:extLst>
              <a:ext uri="{FF2B5EF4-FFF2-40B4-BE49-F238E27FC236}">
                <a16:creationId xmlns:a16="http://schemas.microsoft.com/office/drawing/2014/main" id="{72AA6226-3236-CFDC-9C80-03CE6FBCB1CF}"/>
              </a:ext>
            </a:extLst>
          </p:cNvPr>
          <p:cNvSpPr>
            <a:spLocks noGrp="1"/>
          </p:cNvSpPr>
          <p:nvPr>
            <p:ph type="title"/>
          </p:nvPr>
        </p:nvSpPr>
        <p:spPr/>
        <p:txBody>
          <a:bodyPr/>
          <a:lstStyle/>
          <a:p>
            <a:r>
              <a:rPr lang="en-US" dirty="0"/>
              <a:t>Communication &amp; Education</a:t>
            </a:r>
          </a:p>
        </p:txBody>
      </p:sp>
    </p:spTree>
    <p:extLst>
      <p:ext uri="{BB962C8B-B14F-4D97-AF65-F5344CB8AC3E}">
        <p14:creationId xmlns:p14="http://schemas.microsoft.com/office/powerpoint/2010/main" val="1226873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p:txBody>
          <a:bodyPr/>
          <a:lstStyle/>
          <a:p>
            <a:pPr lvl="0"/>
            <a:endParaRPr lang="en" dirty="0"/>
          </a:p>
          <a:p>
            <a:pPr lvl="0"/>
            <a:r>
              <a:rPr lang="en-US" dirty="0"/>
              <a:t>Pay-for-Performance (P4P) Program</a:t>
            </a:r>
            <a:endParaRPr lang="en" dirty="0"/>
          </a:p>
        </p:txBody>
      </p:sp>
      <p:sp>
        <p:nvSpPr>
          <p:cNvPr id="101" name="Shape 101"/>
          <p:cNvSpPr txBox="1">
            <a:spLocks noGrp="1"/>
          </p:cNvSpPr>
          <p:nvPr>
            <p:ph type="subTitle" idx="1"/>
          </p:nvPr>
        </p:nvSpPr>
        <p:spPr/>
        <p:txBody>
          <a:bodyPr anchor="t"/>
          <a:lstStyle/>
          <a:p>
            <a:pPr lvl="0"/>
            <a:r>
              <a:rPr lang="en" dirty="0"/>
              <a:t>Measurement Year (MY) 2023</a:t>
            </a:r>
          </a:p>
        </p:txBody>
      </p:sp>
      <p:sp>
        <p:nvSpPr>
          <p:cNvPr id="4" name="Slide Number Placeholder 3"/>
          <p:cNvSpPr>
            <a:spLocks noGrp="1"/>
          </p:cNvSpPr>
          <p:nvPr>
            <p:ph type="sldNum" sz="quarter" idx="4"/>
          </p:nvPr>
        </p:nvSpPr>
        <p:spPr/>
        <p:txBody>
          <a:bodyPr/>
          <a:lstStyle/>
          <a:p>
            <a:fld id="{0609820A-355E-4D76-B4B8-E60AC8B81E29}" type="slidenum">
              <a:rPr lang="en-US" smtClean="0"/>
              <a:pPr/>
              <a:t>24</a:t>
            </a:fld>
            <a:endParaRPr lang="en-US" dirty="0"/>
          </a:p>
        </p:txBody>
      </p:sp>
    </p:spTree>
    <p:extLst>
      <p:ext uri="{BB962C8B-B14F-4D97-AF65-F5344CB8AC3E}">
        <p14:creationId xmlns:p14="http://schemas.microsoft.com/office/powerpoint/2010/main" val="345236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80CBF-703A-5117-5567-B0DC4DAA6F57}"/>
              </a:ext>
            </a:extLst>
          </p:cNvPr>
          <p:cNvSpPr>
            <a:spLocks noGrp="1"/>
          </p:cNvSpPr>
          <p:nvPr>
            <p:ph type="title"/>
          </p:nvPr>
        </p:nvSpPr>
        <p:spPr/>
        <p:txBody>
          <a:bodyPr/>
          <a:lstStyle/>
          <a:p>
            <a:r>
              <a:rPr lang="en-US" dirty="0"/>
              <a:t>Measures in P4P</a:t>
            </a:r>
          </a:p>
        </p:txBody>
      </p:sp>
      <p:graphicFrame>
        <p:nvGraphicFramePr>
          <p:cNvPr id="2" name="Table 4">
            <a:extLst>
              <a:ext uri="{FF2B5EF4-FFF2-40B4-BE49-F238E27FC236}">
                <a16:creationId xmlns:a16="http://schemas.microsoft.com/office/drawing/2014/main" id="{FCE5F61B-99AB-9349-5266-CC82E2D8E7DD}"/>
              </a:ext>
            </a:extLst>
          </p:cNvPr>
          <p:cNvGraphicFramePr>
            <a:graphicFrameLocks noGrp="1"/>
          </p:cNvGraphicFramePr>
          <p:nvPr>
            <p:extLst>
              <p:ext uri="{D42A27DB-BD31-4B8C-83A1-F6EECF244321}">
                <p14:modId xmlns:p14="http://schemas.microsoft.com/office/powerpoint/2010/main" val="515894782"/>
              </p:ext>
            </p:extLst>
          </p:nvPr>
        </p:nvGraphicFramePr>
        <p:xfrm>
          <a:off x="457200" y="4449764"/>
          <a:ext cx="8382000" cy="1778000"/>
        </p:xfrm>
        <a:graphic>
          <a:graphicData uri="http://schemas.openxmlformats.org/drawingml/2006/table">
            <a:tbl>
              <a:tblPr firstRow="1" bandRow="1">
                <a:tableStyleId>{2E3A9D2B-D91C-4821-88E2-9F4A5CD8CCE2}</a:tableStyleId>
              </a:tblPr>
              <a:tblGrid>
                <a:gridCol w="4343400">
                  <a:extLst>
                    <a:ext uri="{9D8B030D-6E8A-4147-A177-3AD203B41FA5}">
                      <a16:colId xmlns:a16="http://schemas.microsoft.com/office/drawing/2014/main" val="4282430441"/>
                    </a:ext>
                  </a:extLst>
                </a:gridCol>
                <a:gridCol w="4038600">
                  <a:extLst>
                    <a:ext uri="{9D8B030D-6E8A-4147-A177-3AD203B41FA5}">
                      <a16:colId xmlns:a16="http://schemas.microsoft.com/office/drawing/2014/main" val="134544246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Child &amp; Adolescent Measures in the P4P</a:t>
                      </a:r>
                    </a:p>
                  </a:txBody>
                  <a:tcPr anchor="b">
                    <a:solidFill>
                      <a:srgbClr val="00B1B1"/>
                    </a:solidFill>
                  </a:tcPr>
                </a:tc>
                <a:tc hMerge="1">
                  <a:txBody>
                    <a:bodyPr/>
                    <a:lstStyle/>
                    <a:p>
                      <a:pPr algn="ctr"/>
                      <a:endParaRPr lang="en-US" sz="1600" b="1" dirty="0">
                        <a:solidFill>
                          <a:schemeClr val="bg1"/>
                        </a:solidFill>
                      </a:endParaRPr>
                    </a:p>
                  </a:txBody>
                  <a:tcPr anchor="b">
                    <a:solidFill>
                      <a:srgbClr val="00B1B1"/>
                    </a:solidFill>
                  </a:tcPr>
                </a:tc>
                <a:extLst>
                  <a:ext uri="{0D108BD9-81ED-4DB2-BD59-A6C34878D82A}">
                    <a16:rowId xmlns:a16="http://schemas.microsoft.com/office/drawing/2014/main" val="2192690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Child and Adolescent Well-Care Visits (WCV)</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Well-Child Visits in the First 15 Months of Life (W30-2+)</a:t>
                      </a:r>
                    </a:p>
                  </a:txBody>
                  <a:tcPr>
                    <a:noFill/>
                  </a:tcPr>
                </a:tc>
                <a:extLst>
                  <a:ext uri="{0D108BD9-81ED-4DB2-BD59-A6C34878D82A}">
                    <a16:rowId xmlns:a16="http://schemas.microsoft.com/office/drawing/2014/main" val="247128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Childhood Immunizations Status – Combination 10 (CIS-10)</a:t>
                      </a:r>
                    </a:p>
                  </a:txBody>
                  <a:tcPr>
                    <a:noFill/>
                  </a:tcPr>
                </a:tc>
                <a:tc>
                  <a:txBody>
                    <a:bodyPr/>
                    <a:lstStyle/>
                    <a:p>
                      <a:pPr algn="l"/>
                      <a:r>
                        <a:rPr lang="en-US" sz="1400" b="0" dirty="0">
                          <a:solidFill>
                            <a:schemeClr val="tx1"/>
                          </a:solidFill>
                        </a:rPr>
                        <a:t>Well-Child Visits in the First 15-30 Months of Life (W30-6+)</a:t>
                      </a:r>
                    </a:p>
                  </a:txBody>
                  <a:tcPr>
                    <a:noFill/>
                  </a:tcPr>
                </a:tc>
                <a:extLst>
                  <a:ext uri="{0D108BD9-81ED-4DB2-BD59-A6C34878D82A}">
                    <a16:rowId xmlns:a16="http://schemas.microsoft.com/office/drawing/2014/main" val="3177804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Immunizations for Adolescents: Combination 2 (IMA-2)</a:t>
                      </a:r>
                    </a:p>
                  </a:txBody>
                  <a:tcPr>
                    <a:noFill/>
                  </a:tcPr>
                </a:tc>
                <a:tc>
                  <a:txBody>
                    <a:bodyPr/>
                    <a:lstStyle/>
                    <a:p>
                      <a:pPr algn="l"/>
                      <a:r>
                        <a:rPr lang="en-US" sz="1400" b="0" dirty="0">
                          <a:solidFill>
                            <a:schemeClr val="tx1"/>
                          </a:solidFill>
                        </a:rPr>
                        <a:t>Lead Screening in Children (LSC)</a:t>
                      </a:r>
                    </a:p>
                  </a:txBody>
                  <a:tcPr>
                    <a:noFill/>
                  </a:tcPr>
                </a:tc>
                <a:extLst>
                  <a:ext uri="{0D108BD9-81ED-4DB2-BD59-A6C34878D82A}">
                    <a16:rowId xmlns:a16="http://schemas.microsoft.com/office/drawing/2014/main" val="2034556076"/>
                  </a:ext>
                </a:extLst>
              </a:tr>
            </a:tbl>
          </a:graphicData>
        </a:graphic>
      </p:graphicFrame>
      <p:sp>
        <p:nvSpPr>
          <p:cNvPr id="6" name="Text Placeholder 1">
            <a:extLst>
              <a:ext uri="{FF2B5EF4-FFF2-40B4-BE49-F238E27FC236}">
                <a16:creationId xmlns:a16="http://schemas.microsoft.com/office/drawing/2014/main" id="{3EBBCD56-75BB-00B7-9B3E-B75CB9139385}"/>
              </a:ext>
            </a:extLst>
          </p:cNvPr>
          <p:cNvSpPr>
            <a:spLocks noGrp="1"/>
          </p:cNvSpPr>
          <p:nvPr>
            <p:ph type="body" idx="1"/>
          </p:nvPr>
        </p:nvSpPr>
        <p:spPr>
          <a:xfrm>
            <a:off x="446849" y="1447801"/>
            <a:ext cx="8392351" cy="2971800"/>
          </a:xfrm>
        </p:spPr>
        <p:txBody>
          <a:bodyPr>
            <a:normAutofit/>
          </a:bodyPr>
          <a:lstStyle/>
          <a:p>
            <a:pPr marL="57150" indent="0">
              <a:buNone/>
            </a:pPr>
            <a:r>
              <a:rPr lang="en-US" b="1" dirty="0"/>
              <a:t>Background</a:t>
            </a:r>
          </a:p>
          <a:p>
            <a:pPr marL="514350" indent="-457200">
              <a:buFont typeface="Wingdings" panose="05000000000000000000" pitchFamily="2" charset="2"/>
              <a:buChar char="Ø"/>
            </a:pPr>
            <a:r>
              <a:rPr lang="en-US" sz="2800" dirty="0"/>
              <a:t>Tied into DCHS Managed Care Accountability Set (MCAS) Metrics</a:t>
            </a:r>
          </a:p>
          <a:p>
            <a:pPr marL="514350" indent="-457200">
              <a:buFont typeface="Wingdings" panose="05000000000000000000" pitchFamily="2" charset="2"/>
              <a:buChar char="Ø"/>
            </a:pPr>
            <a:r>
              <a:rPr lang="en-US" sz="2800" dirty="0"/>
              <a:t>Supports the Alliance’s Mission &amp; Vision</a:t>
            </a:r>
          </a:p>
          <a:p>
            <a:pPr marL="514350" indent="-457200">
              <a:buFont typeface="Wingdings" panose="05000000000000000000" pitchFamily="2" charset="2"/>
              <a:buChar char="Ø"/>
            </a:pPr>
            <a:r>
              <a:rPr lang="en-US" sz="2800" dirty="0"/>
              <a:t>Promotes Quality Care and Preventive Care</a:t>
            </a:r>
          </a:p>
        </p:txBody>
      </p:sp>
    </p:spTree>
    <p:extLst>
      <p:ext uri="{BB962C8B-B14F-4D97-AF65-F5344CB8AC3E}">
        <p14:creationId xmlns:p14="http://schemas.microsoft.com/office/powerpoint/2010/main" val="123517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p:txBody>
          <a:bodyPr/>
          <a:lstStyle/>
          <a:p>
            <a:pPr lvl="0"/>
            <a:endParaRPr lang="en" dirty="0"/>
          </a:p>
          <a:p>
            <a:pPr lvl="0"/>
            <a:r>
              <a:rPr lang="en-US" dirty="0"/>
              <a:t>Resources</a:t>
            </a:r>
            <a:endParaRPr lang="en" dirty="0"/>
          </a:p>
        </p:txBody>
      </p:sp>
      <p:sp>
        <p:nvSpPr>
          <p:cNvPr id="101" name="Shape 101"/>
          <p:cNvSpPr txBox="1">
            <a:spLocks noGrp="1"/>
          </p:cNvSpPr>
          <p:nvPr>
            <p:ph type="subTitle" idx="1"/>
          </p:nvPr>
        </p:nvSpPr>
        <p:spPr/>
        <p:txBody>
          <a:bodyPr anchor="t"/>
          <a:lstStyle/>
          <a:p>
            <a:pPr lvl="0"/>
            <a:r>
              <a:rPr lang="en" dirty="0"/>
              <a:t>Resources from t</a:t>
            </a:r>
            <a:r>
              <a:rPr lang="en-US" dirty="0"/>
              <a:t>he</a:t>
            </a:r>
            <a:r>
              <a:rPr lang="en" dirty="0"/>
              <a:t> Alliance</a:t>
            </a:r>
          </a:p>
        </p:txBody>
      </p:sp>
      <p:sp>
        <p:nvSpPr>
          <p:cNvPr id="4" name="Slide Number Placeholder 3"/>
          <p:cNvSpPr>
            <a:spLocks noGrp="1"/>
          </p:cNvSpPr>
          <p:nvPr>
            <p:ph type="sldNum" sz="quarter" idx="4"/>
          </p:nvPr>
        </p:nvSpPr>
        <p:spPr/>
        <p:txBody>
          <a:bodyPr/>
          <a:lstStyle/>
          <a:p>
            <a:fld id="{0609820A-355E-4D76-B4B8-E60AC8B81E29}" type="slidenum">
              <a:rPr lang="en-US" smtClean="0"/>
              <a:pPr/>
              <a:t>26</a:t>
            </a:fld>
            <a:endParaRPr lang="en-US" dirty="0"/>
          </a:p>
        </p:txBody>
      </p:sp>
    </p:spTree>
    <p:extLst>
      <p:ext uri="{BB962C8B-B14F-4D97-AF65-F5344CB8AC3E}">
        <p14:creationId xmlns:p14="http://schemas.microsoft.com/office/powerpoint/2010/main" val="164845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80C06-1345-CBC0-B67E-C41B95D6EB55}"/>
              </a:ext>
            </a:extLst>
          </p:cNvPr>
          <p:cNvSpPr>
            <a:spLocks noGrp="1"/>
          </p:cNvSpPr>
          <p:nvPr>
            <p:ph type="body" idx="1"/>
          </p:nvPr>
        </p:nvSpPr>
        <p:spPr>
          <a:xfrm>
            <a:off x="501839" y="1447800"/>
            <a:ext cx="4592789" cy="4876801"/>
          </a:xfrm>
        </p:spPr>
        <p:txBody>
          <a:bodyPr>
            <a:normAutofit fontScale="92500"/>
          </a:bodyPr>
          <a:lstStyle/>
          <a:p>
            <a:pPr marL="0" indent="0">
              <a:buNone/>
            </a:pPr>
            <a:r>
              <a:rPr lang="en-US" dirty="0">
                <a:hlinkClick r:id="rId2"/>
              </a:rPr>
              <a:t>Patient Health &amp; Wellness Education</a:t>
            </a:r>
            <a:endParaRPr lang="en-US" dirty="0"/>
          </a:p>
          <a:p>
            <a:pPr lvl="1"/>
            <a:r>
              <a:rPr lang="en-US" b="1" dirty="0"/>
              <a:t>Live Healthy Library: </a:t>
            </a:r>
            <a:r>
              <a:rPr lang="en-US" dirty="0"/>
              <a:t>online materials and links</a:t>
            </a:r>
          </a:p>
          <a:p>
            <a:pPr lvl="1"/>
            <a:r>
              <a:rPr lang="en-US" b="1" dirty="0"/>
              <a:t>Provider Resource Guide: </a:t>
            </a:r>
            <a:r>
              <a:rPr lang="en-US" dirty="0"/>
              <a:t>health programs and community resources</a:t>
            </a:r>
          </a:p>
          <a:p>
            <a:pPr lvl="1"/>
            <a:r>
              <a:rPr lang="en-US" b="1" dirty="0"/>
              <a:t>Wellness Program &amp; Materials Request Form: </a:t>
            </a:r>
            <a:r>
              <a:rPr lang="en-US" dirty="0"/>
              <a:t>request mailed materials</a:t>
            </a:r>
          </a:p>
        </p:txBody>
      </p:sp>
      <p:sp>
        <p:nvSpPr>
          <p:cNvPr id="3" name="Title 2">
            <a:extLst>
              <a:ext uri="{FF2B5EF4-FFF2-40B4-BE49-F238E27FC236}">
                <a16:creationId xmlns:a16="http://schemas.microsoft.com/office/drawing/2014/main" id="{6E406CF0-39A1-8C19-D987-4CA5C5A7C566}"/>
              </a:ext>
            </a:extLst>
          </p:cNvPr>
          <p:cNvSpPr>
            <a:spLocks noGrp="1"/>
          </p:cNvSpPr>
          <p:nvPr>
            <p:ph type="title"/>
          </p:nvPr>
        </p:nvSpPr>
        <p:spPr/>
        <p:txBody>
          <a:bodyPr/>
          <a:lstStyle/>
          <a:p>
            <a:r>
              <a:rPr lang="en-US" dirty="0"/>
              <a:t>Health Education</a:t>
            </a:r>
          </a:p>
        </p:txBody>
      </p:sp>
      <p:pic>
        <p:nvPicPr>
          <p:cNvPr id="7" name="Picture 6" descr="A collage of people&#10;&#10;Description automatically generated with low confidence">
            <a:extLst>
              <a:ext uri="{FF2B5EF4-FFF2-40B4-BE49-F238E27FC236}">
                <a16:creationId xmlns:a16="http://schemas.microsoft.com/office/drawing/2014/main" id="{F62D8C61-671E-70CF-6539-1283CC2E1E79}"/>
              </a:ext>
            </a:extLst>
          </p:cNvPr>
          <p:cNvPicPr>
            <a:picLocks noChangeAspect="1"/>
          </p:cNvPicPr>
          <p:nvPr/>
        </p:nvPicPr>
        <p:blipFill>
          <a:blip r:embed="rId3"/>
          <a:stretch>
            <a:fillRect/>
          </a:stretch>
        </p:blipFill>
        <p:spPr>
          <a:xfrm>
            <a:off x="5094628" y="1524000"/>
            <a:ext cx="3547533" cy="3990975"/>
          </a:xfrm>
          <a:prstGeom prst="rect">
            <a:avLst/>
          </a:prstGeom>
        </p:spPr>
      </p:pic>
      <p:sp>
        <p:nvSpPr>
          <p:cNvPr id="8" name="TextBox 7">
            <a:extLst>
              <a:ext uri="{FF2B5EF4-FFF2-40B4-BE49-F238E27FC236}">
                <a16:creationId xmlns:a16="http://schemas.microsoft.com/office/drawing/2014/main" id="{291D2269-1B2D-5490-CEF6-6EB8406CB389}"/>
              </a:ext>
            </a:extLst>
          </p:cNvPr>
          <p:cNvSpPr txBox="1"/>
          <p:nvPr/>
        </p:nvSpPr>
        <p:spPr>
          <a:xfrm>
            <a:off x="5029200" y="5334000"/>
            <a:ext cx="3547532" cy="830997"/>
          </a:xfrm>
          <a:prstGeom prst="rect">
            <a:avLst/>
          </a:prstGeom>
          <a:noFill/>
        </p:spPr>
        <p:txBody>
          <a:bodyPr wrap="square" rtlCol="0">
            <a:spAutoFit/>
          </a:bodyPr>
          <a:lstStyle/>
          <a:p>
            <a:pPr algn="ctr"/>
            <a:r>
              <a:rPr lang="en-US" sz="1600" i="1" dirty="0">
                <a:solidFill>
                  <a:srgbClr val="404040"/>
                </a:solidFill>
              </a:rPr>
              <a:t>Request mailed care books like this one via the Wellness Program &amp; Materials Request Form.</a:t>
            </a:r>
          </a:p>
        </p:txBody>
      </p:sp>
    </p:spTree>
    <p:extLst>
      <p:ext uri="{BB962C8B-B14F-4D97-AF65-F5344CB8AC3E}">
        <p14:creationId xmlns:p14="http://schemas.microsoft.com/office/powerpoint/2010/main" val="225430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80C06-1345-CBC0-B67E-C41B95D6EB55}"/>
              </a:ext>
            </a:extLst>
          </p:cNvPr>
          <p:cNvSpPr>
            <a:spLocks noGrp="1"/>
          </p:cNvSpPr>
          <p:nvPr>
            <p:ph type="body" idx="1"/>
          </p:nvPr>
        </p:nvSpPr>
        <p:spPr/>
        <p:txBody>
          <a:bodyPr>
            <a:normAutofit fontScale="92500" lnSpcReduction="20000"/>
          </a:bodyPr>
          <a:lstStyle/>
          <a:p>
            <a:pPr marL="0" indent="0">
              <a:buNone/>
            </a:pPr>
            <a:r>
              <a:rPr lang="en-US" b="1" dirty="0"/>
              <a:t>Help Me Grow First 5, Alameda County</a:t>
            </a:r>
          </a:p>
          <a:p>
            <a:pPr>
              <a:buFont typeface="Wingdings" panose="05000000000000000000" pitchFamily="2" charset="2"/>
              <a:buChar char="Ø"/>
            </a:pPr>
            <a:r>
              <a:rPr lang="en-US" u="sng" dirty="0"/>
              <a:t>Ages</a:t>
            </a:r>
            <a:r>
              <a:rPr lang="en-US" dirty="0"/>
              <a:t>: Birth – 5 years</a:t>
            </a:r>
          </a:p>
          <a:p>
            <a:pPr>
              <a:buFont typeface="Wingdings" panose="05000000000000000000" pitchFamily="2" charset="2"/>
              <a:buChar char="Ø"/>
            </a:pPr>
            <a:r>
              <a:rPr lang="en-US" u="sng" dirty="0"/>
              <a:t>Measures</a:t>
            </a:r>
            <a:r>
              <a:rPr lang="en-US" dirty="0"/>
              <a:t>: W30, WCV (2-5 years of age)</a:t>
            </a:r>
          </a:p>
          <a:p>
            <a:pPr>
              <a:buFont typeface="Wingdings" panose="05000000000000000000" pitchFamily="2" charset="2"/>
              <a:buChar char="Ø"/>
            </a:pPr>
            <a:r>
              <a:rPr lang="en-US" u="sng" dirty="0"/>
              <a:t>Services</a:t>
            </a:r>
            <a:r>
              <a:rPr lang="en-US" dirty="0"/>
              <a:t>:</a:t>
            </a:r>
          </a:p>
          <a:p>
            <a:pPr lvl="1">
              <a:buFont typeface="Wingdings" panose="05000000000000000000" pitchFamily="2" charset="2"/>
              <a:buChar char="§"/>
            </a:pPr>
            <a:r>
              <a:rPr lang="en-US" dirty="0"/>
              <a:t>Outreach to families</a:t>
            </a:r>
          </a:p>
          <a:p>
            <a:pPr lvl="1">
              <a:buFont typeface="Wingdings" panose="05000000000000000000" pitchFamily="2" charset="2"/>
              <a:buChar char="§"/>
            </a:pPr>
            <a:r>
              <a:rPr lang="en-US" dirty="0"/>
              <a:t>Promote importance of well-visits</a:t>
            </a:r>
          </a:p>
          <a:p>
            <a:pPr lvl="1">
              <a:buFont typeface="Wingdings" panose="05000000000000000000" pitchFamily="2" charset="2"/>
              <a:buChar char="§"/>
            </a:pPr>
            <a:r>
              <a:rPr lang="en-US" dirty="0"/>
              <a:t>Support scheduling appointments</a:t>
            </a:r>
          </a:p>
          <a:p>
            <a:pPr marL="0" indent="0">
              <a:buNone/>
            </a:pPr>
            <a:endParaRPr lang="en-US" dirty="0"/>
          </a:p>
          <a:p>
            <a:pPr marL="0" indent="0">
              <a:buNone/>
            </a:pPr>
            <a:r>
              <a:rPr lang="en-US" u="sng" dirty="0"/>
              <a:t>Contact</a:t>
            </a:r>
            <a:r>
              <a:rPr lang="en-US" dirty="0"/>
              <a:t>: DeptQITeam@alamedaalliance.org</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6E406CF0-39A1-8C19-D987-4CA5C5A7C566}"/>
              </a:ext>
            </a:extLst>
          </p:cNvPr>
          <p:cNvSpPr>
            <a:spLocks noGrp="1"/>
          </p:cNvSpPr>
          <p:nvPr>
            <p:ph type="title"/>
          </p:nvPr>
        </p:nvSpPr>
        <p:spPr>
          <a:xfrm>
            <a:off x="455727" y="261151"/>
            <a:ext cx="7010400" cy="1143000"/>
          </a:xfrm>
        </p:spPr>
        <p:txBody>
          <a:bodyPr/>
          <a:lstStyle/>
          <a:p>
            <a:r>
              <a:rPr lang="en-US" dirty="0"/>
              <a:t>Care Coordination</a:t>
            </a:r>
          </a:p>
        </p:txBody>
      </p:sp>
    </p:spTree>
    <p:extLst>
      <p:ext uri="{BB962C8B-B14F-4D97-AF65-F5344CB8AC3E}">
        <p14:creationId xmlns:p14="http://schemas.microsoft.com/office/powerpoint/2010/main" val="1773107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80C06-1345-CBC0-B67E-C41B95D6EB55}"/>
              </a:ext>
            </a:extLst>
          </p:cNvPr>
          <p:cNvSpPr>
            <a:spLocks noGrp="1"/>
          </p:cNvSpPr>
          <p:nvPr>
            <p:ph type="body" idx="1"/>
          </p:nvPr>
        </p:nvSpPr>
        <p:spPr>
          <a:xfrm>
            <a:off x="446849" y="1447801"/>
            <a:ext cx="8392351" cy="2438399"/>
          </a:xfrm>
        </p:spPr>
        <p:txBody>
          <a:bodyPr>
            <a:normAutofit fontScale="92500" lnSpcReduction="10000"/>
          </a:bodyPr>
          <a:lstStyle/>
          <a:p>
            <a:pPr marL="0" indent="0">
              <a:buNone/>
            </a:pPr>
            <a:r>
              <a:rPr lang="en-US" b="1" dirty="0"/>
              <a:t>Gap in Care Lists</a:t>
            </a:r>
          </a:p>
          <a:p>
            <a:pPr>
              <a:buFont typeface="Wingdings" panose="05000000000000000000" pitchFamily="2" charset="2"/>
              <a:buChar char="Ø"/>
            </a:pPr>
            <a:r>
              <a:rPr lang="en-US" dirty="0"/>
              <a:t>HEDIS</a:t>
            </a:r>
          </a:p>
          <a:p>
            <a:pPr>
              <a:buFont typeface="Wingdings" panose="05000000000000000000" pitchFamily="2" charset="2"/>
              <a:buChar char="Ø"/>
            </a:pPr>
            <a:r>
              <a:rPr lang="en-US" dirty="0"/>
              <a:t>Initial Health Appointment (IHA)</a:t>
            </a:r>
          </a:p>
          <a:p>
            <a:pPr>
              <a:buFont typeface="Wingdings" panose="05000000000000000000" pitchFamily="2" charset="2"/>
              <a:buChar char="Ø"/>
            </a:pPr>
            <a:r>
              <a:rPr lang="en-US" dirty="0"/>
              <a:t>Emergency Department Utilization</a:t>
            </a:r>
          </a:p>
          <a:p>
            <a:pPr>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6E406CF0-39A1-8C19-D987-4CA5C5A7C566}"/>
              </a:ext>
            </a:extLst>
          </p:cNvPr>
          <p:cNvSpPr>
            <a:spLocks noGrp="1"/>
          </p:cNvSpPr>
          <p:nvPr>
            <p:ph type="title"/>
          </p:nvPr>
        </p:nvSpPr>
        <p:spPr>
          <a:xfrm>
            <a:off x="457200" y="762000"/>
            <a:ext cx="7010400" cy="655638"/>
          </a:xfrm>
        </p:spPr>
        <p:txBody>
          <a:bodyPr/>
          <a:lstStyle/>
          <a:p>
            <a:r>
              <a:rPr lang="en-US" dirty="0"/>
              <a:t>Reports</a:t>
            </a:r>
          </a:p>
        </p:txBody>
      </p:sp>
      <p:sp>
        <p:nvSpPr>
          <p:cNvPr id="4" name="Text Placeholder 1">
            <a:extLst>
              <a:ext uri="{FF2B5EF4-FFF2-40B4-BE49-F238E27FC236}">
                <a16:creationId xmlns:a16="http://schemas.microsoft.com/office/drawing/2014/main" id="{A3B221A9-7FF7-99FD-3518-6BC3222F2418}"/>
              </a:ext>
            </a:extLst>
          </p:cNvPr>
          <p:cNvSpPr txBox="1">
            <a:spLocks/>
          </p:cNvSpPr>
          <p:nvPr/>
        </p:nvSpPr>
        <p:spPr>
          <a:xfrm>
            <a:off x="457200" y="4770438"/>
            <a:ext cx="8392351" cy="1935162"/>
          </a:xfrm>
          <a:prstGeom prst="rect">
            <a:avLst/>
          </a:prstGeom>
        </p:spPr>
        <p:txBody>
          <a:bodyPr vert="horz" lIns="91425" tIns="91425" rIns="91425" bIns="91425" rtlCol="0" anchor="t" anchorCtr="0">
            <a:normAutofit fontScale="92500" lnSpcReduction="10000"/>
          </a:bodyPr>
          <a:lstStyle>
            <a:lvl1pPr marL="342900" lvl="0" indent="-342900" algn="l" defTabSz="914400" rtl="0" eaLnBrk="1" latinLnBrk="0" hangingPunct="1">
              <a:spcBef>
                <a:spcPts val="0"/>
              </a:spcBef>
              <a:spcAft>
                <a:spcPts val="1200"/>
              </a:spcAft>
              <a:buClr>
                <a:srgbClr val="00B1B1"/>
              </a:buClr>
              <a:buSzPct val="70000"/>
              <a:buFont typeface="Wingdings 3" panose="05040102010807070707" pitchFamily="18" charset="2"/>
              <a:buChar char=""/>
              <a:defRPr sz="3200" kern="1200">
                <a:solidFill>
                  <a:srgbClr val="5F5F5F"/>
                </a:solidFill>
                <a:latin typeface="Calibri" panose="020F0502020204030204" pitchFamily="34" charset="0"/>
                <a:ea typeface="Verdana" panose="020B0604030504040204" pitchFamily="34" charset="0"/>
                <a:cs typeface="Verdana" panose="020B0604030504040204" pitchFamily="34" charset="0"/>
              </a:defRPr>
            </a:lvl1pPr>
            <a:lvl2pPr marL="742950" lvl="1" indent="-285750" algn="l" defTabSz="914400" rtl="0" eaLnBrk="1" latinLnBrk="0" hangingPunct="1">
              <a:spcBef>
                <a:spcPts val="0"/>
              </a:spcBef>
              <a:spcAft>
                <a:spcPts val="1200"/>
              </a:spcAft>
              <a:buClr>
                <a:srgbClr val="5F5F5F"/>
              </a:buClr>
              <a:buFont typeface="Wingdings 3" panose="05040102010807070707" pitchFamily="18" charset="2"/>
              <a:buChar char=""/>
              <a:defRPr sz="2800" kern="1200">
                <a:solidFill>
                  <a:srgbClr val="5F5F5F"/>
                </a:solidFill>
                <a:latin typeface="Calibri" panose="020F0502020204030204" pitchFamily="34" charset="0"/>
                <a:ea typeface="Verdana" panose="020B0604030504040204" pitchFamily="34" charset="0"/>
                <a:cs typeface="Verdana" panose="020B0604030504040204" pitchFamily="34" charset="0"/>
              </a:defRPr>
            </a:lvl2pPr>
            <a:lvl3pPr marL="1143000" lvl="2" indent="-228600" algn="l" defTabSz="914400" rtl="0" eaLnBrk="1" latinLnBrk="0" hangingPunct="1">
              <a:spcBef>
                <a:spcPts val="0"/>
              </a:spcBef>
              <a:spcAft>
                <a:spcPts val="1200"/>
              </a:spcAft>
              <a:buClr>
                <a:srgbClr val="00B1B1"/>
              </a:buClr>
              <a:buFont typeface="Wingdings 3" panose="05040102010807070707" pitchFamily="18" charset="2"/>
              <a:buChar char=""/>
              <a:defRPr sz="2400" kern="1200">
                <a:solidFill>
                  <a:srgbClr val="5F5F5F"/>
                </a:solidFill>
                <a:latin typeface="Calibri" panose="020F0502020204030204" pitchFamily="34" charset="0"/>
                <a:ea typeface="Verdana" panose="020B0604030504040204" pitchFamily="34" charset="0"/>
                <a:cs typeface="Verdana" panose="020B0604030504040204" pitchFamily="34" charset="0"/>
              </a:defRPr>
            </a:lvl3pPr>
            <a:lvl4pPr marL="1600200" lvl="3" indent="-228600" algn="l" defTabSz="914400" rtl="0" eaLnBrk="1" latinLnBrk="0" hangingPunct="1">
              <a:spcBef>
                <a:spcPts val="0"/>
              </a:spcBef>
              <a:spcAft>
                <a:spcPts val="1200"/>
              </a:spcAft>
              <a:buClr>
                <a:srgbClr val="5F5F5F"/>
              </a:buClr>
              <a:buFont typeface="Arial" panose="020B0604020202020204" pitchFamily="34" charset="0"/>
              <a:buChar char="–"/>
              <a:defRPr sz="2000" kern="1200">
                <a:solidFill>
                  <a:srgbClr val="5F5F5F"/>
                </a:solidFill>
                <a:latin typeface="Calibri" panose="020F0502020204030204" pitchFamily="34" charset="0"/>
                <a:ea typeface="Verdana" panose="020B0604030504040204" pitchFamily="34" charset="0"/>
                <a:cs typeface="Verdana" panose="020B0604030504040204" pitchFamily="34" charset="0"/>
              </a:defRPr>
            </a:lvl4pPr>
            <a:lvl5pPr marL="2057400" lvl="4" indent="-228600" algn="l" defTabSz="914400" rtl="0" eaLnBrk="1" latinLnBrk="0" hangingPunct="1">
              <a:spcBef>
                <a:spcPts val="0"/>
              </a:spcBef>
              <a:spcAft>
                <a:spcPts val="1200"/>
              </a:spcAft>
              <a:buClr>
                <a:srgbClr val="00B1B1"/>
              </a:buClr>
              <a:buFont typeface="Wingdings" panose="05000000000000000000" pitchFamily="2" charset="2"/>
              <a:buChar char=""/>
              <a:defRPr sz="1800" kern="1200">
                <a:solidFill>
                  <a:srgbClr val="5F5F5F"/>
                </a:solidFill>
                <a:latin typeface="Calibri" panose="020F0502020204030204" pitchFamily="34" charset="0"/>
                <a:ea typeface="Verdana" panose="020B0604030504040204" pitchFamily="34" charset="0"/>
                <a:cs typeface="Verdana" panose="020B060403050404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b="1" dirty="0"/>
              <a:t>Quality Improvement Team</a:t>
            </a:r>
          </a:p>
          <a:p>
            <a:pPr>
              <a:buFont typeface="Wingdings" panose="05000000000000000000" pitchFamily="2" charset="2"/>
              <a:buChar char="Ø"/>
            </a:pPr>
            <a:r>
              <a:rPr lang="en-US" dirty="0"/>
              <a:t>Project Management</a:t>
            </a:r>
          </a:p>
          <a:p>
            <a:pPr lvl="1">
              <a:buFont typeface="Wingdings" panose="05000000000000000000" pitchFamily="2" charset="2"/>
              <a:buChar char="§"/>
            </a:pPr>
            <a:r>
              <a:rPr lang="en-US" dirty="0"/>
              <a:t>Contact: DeptQITeam@alamedaalliance.org</a:t>
            </a:r>
          </a:p>
          <a:p>
            <a:pPr lvl="1">
              <a:buFont typeface="Wingdings" panose="05000000000000000000" pitchFamily="2" charset="2"/>
              <a:buChar char="Ø"/>
            </a:pPr>
            <a:endParaRPr lang="en-US" dirty="0"/>
          </a:p>
        </p:txBody>
      </p:sp>
      <p:sp>
        <p:nvSpPr>
          <p:cNvPr id="5" name="Title 2">
            <a:extLst>
              <a:ext uri="{FF2B5EF4-FFF2-40B4-BE49-F238E27FC236}">
                <a16:creationId xmlns:a16="http://schemas.microsoft.com/office/drawing/2014/main" id="{A3130F07-16D4-BF37-BEEB-790C1FAB4F55}"/>
              </a:ext>
            </a:extLst>
          </p:cNvPr>
          <p:cNvSpPr txBox="1">
            <a:spLocks/>
          </p:cNvSpPr>
          <p:nvPr/>
        </p:nvSpPr>
        <p:spPr>
          <a:xfrm>
            <a:off x="457200" y="4114800"/>
            <a:ext cx="7010400" cy="655638"/>
          </a:xfrm>
          <a:prstGeom prst="rect">
            <a:avLst/>
          </a:prstGeom>
        </p:spPr>
        <p:txBody>
          <a:bodyPr vert="horz" lIns="91440" tIns="45720" rIns="91440" bIns="0" rtlCol="0" anchor="b">
            <a:noAutofit/>
          </a:bodyPr>
          <a:lstStyle>
            <a:lvl1pPr algn="l" defTabSz="914400" rtl="0" eaLnBrk="1" latinLnBrk="0" hangingPunct="1">
              <a:spcBef>
                <a:spcPct val="0"/>
              </a:spcBef>
              <a:buNone/>
              <a:defRPr sz="4000" b="1" kern="1200">
                <a:solidFill>
                  <a:srgbClr val="00B3B3"/>
                </a:solidFill>
                <a:latin typeface="Calibri" panose="020F0502020204030204" pitchFamily="34" charset="0"/>
                <a:ea typeface="+mj-ea"/>
                <a:cs typeface="+mj-cs"/>
              </a:defRPr>
            </a:lvl1pPr>
          </a:lstStyle>
          <a:p>
            <a:r>
              <a:rPr lang="en-US" dirty="0"/>
              <a:t>Project Support</a:t>
            </a:r>
          </a:p>
        </p:txBody>
      </p:sp>
    </p:spTree>
    <p:extLst>
      <p:ext uri="{BB962C8B-B14F-4D97-AF65-F5344CB8AC3E}">
        <p14:creationId xmlns:p14="http://schemas.microsoft.com/office/powerpoint/2010/main" val="319520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3A460-53CB-5924-F209-599ABAEB1513}"/>
              </a:ext>
            </a:extLst>
          </p:cNvPr>
          <p:cNvSpPr>
            <a:spLocks noGrp="1"/>
          </p:cNvSpPr>
          <p:nvPr>
            <p:ph type="title"/>
          </p:nvPr>
        </p:nvSpPr>
        <p:spPr/>
        <p:txBody>
          <a:bodyPr/>
          <a:lstStyle/>
          <a:p>
            <a:r>
              <a:rPr lang="en-US" dirty="0"/>
              <a:t>Background</a:t>
            </a:r>
          </a:p>
        </p:txBody>
      </p:sp>
      <p:sp>
        <p:nvSpPr>
          <p:cNvPr id="8" name="TextBox 7">
            <a:extLst>
              <a:ext uri="{FF2B5EF4-FFF2-40B4-BE49-F238E27FC236}">
                <a16:creationId xmlns:a16="http://schemas.microsoft.com/office/drawing/2014/main" id="{A01A1F34-CBD5-B1D3-CCEB-6700782E248E}"/>
              </a:ext>
            </a:extLst>
          </p:cNvPr>
          <p:cNvSpPr txBox="1"/>
          <p:nvPr/>
        </p:nvSpPr>
        <p:spPr>
          <a:xfrm>
            <a:off x="-5366" y="6320135"/>
            <a:ext cx="8096249" cy="461665"/>
          </a:xfrm>
          <a:prstGeom prst="rect">
            <a:avLst/>
          </a:prstGeom>
          <a:noFill/>
        </p:spPr>
        <p:txBody>
          <a:bodyPr wrap="square" rtlCol="0">
            <a:spAutoFit/>
          </a:bodyPr>
          <a:lstStyle/>
          <a:p>
            <a:r>
              <a:rPr lang="en-US" sz="1200" b="1" dirty="0"/>
              <a:t>Resource: </a:t>
            </a:r>
            <a:r>
              <a:rPr lang="en-US" sz="1200" dirty="0"/>
              <a:t>The California Department of Health Care Services (DHCS). (2022). </a:t>
            </a:r>
            <a:r>
              <a:rPr lang="en-US" sz="1200" i="1" dirty="0"/>
              <a:t>Comprehensive Quality Strategy</a:t>
            </a:r>
            <a:r>
              <a:rPr lang="en-US" sz="1200" dirty="0"/>
              <a:t>. DHCS. </a:t>
            </a:r>
            <a:r>
              <a:rPr lang="en-US" sz="1200" dirty="0">
                <a:hlinkClick r:id="rId3"/>
              </a:rPr>
              <a:t>https://www.dhcs.ca.gov/services/Pages/DHCS-Comprehensive-Quality-Strategy.aspx</a:t>
            </a:r>
            <a:r>
              <a:rPr lang="en-US" sz="1200" dirty="0"/>
              <a:t> </a:t>
            </a:r>
          </a:p>
        </p:txBody>
      </p:sp>
      <p:sp>
        <p:nvSpPr>
          <p:cNvPr id="9" name="Text Placeholder 1">
            <a:extLst>
              <a:ext uri="{FF2B5EF4-FFF2-40B4-BE49-F238E27FC236}">
                <a16:creationId xmlns:a16="http://schemas.microsoft.com/office/drawing/2014/main" id="{28C0CAD5-F37D-8782-2406-45F4FBC1AE00}"/>
              </a:ext>
            </a:extLst>
          </p:cNvPr>
          <p:cNvSpPr>
            <a:spLocks noGrp="1"/>
          </p:cNvSpPr>
          <p:nvPr>
            <p:ph type="body" idx="1"/>
          </p:nvPr>
        </p:nvSpPr>
        <p:spPr>
          <a:xfrm>
            <a:off x="446849" y="1447800"/>
            <a:ext cx="8392351" cy="4876801"/>
          </a:xfrm>
        </p:spPr>
        <p:txBody>
          <a:bodyPr>
            <a:normAutofit fontScale="92500"/>
          </a:bodyPr>
          <a:lstStyle/>
          <a:p>
            <a:pPr marL="457200" indent="-457200">
              <a:buFont typeface="Wingdings" panose="05000000000000000000" pitchFamily="2" charset="2"/>
              <a:buChar char="Ø"/>
            </a:pPr>
            <a:r>
              <a:rPr lang="en-US" dirty="0"/>
              <a:t>CA Governor Newsom’s focus: preventive health for children</a:t>
            </a:r>
          </a:p>
          <a:p>
            <a:pPr marL="457200" indent="-457200">
              <a:buFont typeface="Wingdings" panose="05000000000000000000" pitchFamily="2" charset="2"/>
              <a:buChar char="Ø"/>
            </a:pPr>
            <a:r>
              <a:rPr lang="en-US" dirty="0"/>
              <a:t>DHCS increased accountable measures related to children</a:t>
            </a:r>
          </a:p>
          <a:p>
            <a:pPr marL="457200" indent="-457200">
              <a:buFont typeface="Wingdings" panose="05000000000000000000" pitchFamily="2" charset="2"/>
              <a:buChar char="Ø"/>
            </a:pPr>
            <a:r>
              <a:rPr lang="en-US" dirty="0"/>
              <a:t>DHCS’s Goals:</a:t>
            </a:r>
          </a:p>
          <a:p>
            <a:pPr marL="1200150" lvl="1" indent="-457200">
              <a:buFont typeface="Wingdings" panose="05000000000000000000" pitchFamily="2" charset="2"/>
              <a:buChar char="§"/>
            </a:pPr>
            <a:r>
              <a:rPr lang="en-US" dirty="0"/>
              <a:t>Close racial/ethnic disparities in well-child visits and immunizations by 50%.</a:t>
            </a:r>
          </a:p>
          <a:p>
            <a:pPr marL="1200150" lvl="1" indent="-457200">
              <a:buFont typeface="Wingdings" panose="05000000000000000000" pitchFamily="2" charset="2"/>
              <a:buChar char="§"/>
            </a:pPr>
            <a:r>
              <a:rPr lang="en-US" dirty="0"/>
              <a:t>Ensure all health plans exceed the 50</a:t>
            </a:r>
            <a:r>
              <a:rPr lang="en-US" baseline="30000" dirty="0"/>
              <a:t>th</a:t>
            </a:r>
            <a:r>
              <a:rPr lang="en-US" dirty="0"/>
              <a:t> percentile for all children’s preventive care measures.</a:t>
            </a:r>
          </a:p>
        </p:txBody>
      </p:sp>
    </p:spTree>
    <p:extLst>
      <p:ext uri="{BB962C8B-B14F-4D97-AF65-F5344CB8AC3E}">
        <p14:creationId xmlns:p14="http://schemas.microsoft.com/office/powerpoint/2010/main" val="3722046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80C06-1345-CBC0-B67E-C41B95D6EB55}"/>
              </a:ext>
            </a:extLst>
          </p:cNvPr>
          <p:cNvSpPr>
            <a:spLocks noGrp="1"/>
          </p:cNvSpPr>
          <p:nvPr>
            <p:ph type="body" idx="1"/>
          </p:nvPr>
        </p:nvSpPr>
        <p:spPr>
          <a:xfrm>
            <a:off x="446849" y="1447801"/>
            <a:ext cx="8392351" cy="4952999"/>
          </a:xfrm>
        </p:spPr>
        <p:txBody>
          <a:bodyPr>
            <a:normAutofit lnSpcReduction="10000"/>
          </a:bodyPr>
          <a:lstStyle/>
          <a:p>
            <a:pPr marL="0" indent="0">
              <a:buNone/>
            </a:pPr>
            <a:r>
              <a:rPr lang="en-US" b="1" dirty="0"/>
              <a:t>Measure Highlights </a:t>
            </a:r>
          </a:p>
          <a:p>
            <a:pPr marL="0" indent="0">
              <a:buNone/>
            </a:pPr>
            <a:r>
              <a:rPr lang="en-US" dirty="0"/>
              <a:t>All sessions are from Noon – 1 p.m.</a:t>
            </a:r>
          </a:p>
          <a:p>
            <a:pPr>
              <a:buFont typeface="Wingdings" panose="05000000000000000000" pitchFamily="2" charset="2"/>
              <a:buChar char="Ø"/>
            </a:pPr>
            <a:r>
              <a:rPr lang="en-US" dirty="0"/>
              <a:t>March 15, 2023: FUA/FUM</a:t>
            </a:r>
          </a:p>
          <a:p>
            <a:pPr>
              <a:buFont typeface="Wingdings" panose="05000000000000000000" pitchFamily="2" charset="2"/>
              <a:buChar char="Ø"/>
            </a:pPr>
            <a:r>
              <a:rPr lang="en-US" dirty="0"/>
              <a:t>May 17, 2023: W30</a:t>
            </a:r>
          </a:p>
          <a:p>
            <a:pPr>
              <a:buFont typeface="Wingdings" panose="05000000000000000000" pitchFamily="2" charset="2"/>
              <a:buChar char="Ø"/>
            </a:pPr>
            <a:r>
              <a:rPr lang="en-US" dirty="0"/>
              <a:t>May 24, 2023: FUA/FUM</a:t>
            </a:r>
          </a:p>
          <a:p>
            <a:pPr>
              <a:buFont typeface="Wingdings" panose="05000000000000000000" pitchFamily="2" charset="2"/>
              <a:buChar char="Ø"/>
            </a:pPr>
            <a:endParaRPr lang="en-US" dirty="0"/>
          </a:p>
          <a:p>
            <a:pPr marL="0" indent="0">
              <a:buNone/>
            </a:pPr>
            <a:r>
              <a:rPr lang="en-US" b="1" dirty="0"/>
              <a:t>RSVP:</a:t>
            </a:r>
            <a:r>
              <a:rPr lang="en-US" dirty="0"/>
              <a:t> </a:t>
            </a:r>
            <a:r>
              <a:rPr lang="en-US" i="0" u="none" strike="noStrike" baseline="0" dirty="0">
                <a:latin typeface="+mj-lt"/>
                <a:hlinkClick r:id="rId2" action="ppaction://hlinkfile"/>
              </a:rPr>
              <a:t>bit.ly/3Y3Dckz</a:t>
            </a:r>
            <a:endParaRPr lang="en-US" i="0" u="none" strike="noStrike" baseline="0" dirty="0">
              <a:latin typeface="+mj-lt"/>
            </a:endParaRPr>
          </a:p>
          <a:p>
            <a:pPr marL="0" indent="0">
              <a:buNone/>
            </a:pPr>
            <a:r>
              <a:rPr lang="en-US" b="1" dirty="0">
                <a:latin typeface="+mj-lt"/>
              </a:rPr>
              <a:t>Contact:</a:t>
            </a:r>
            <a:r>
              <a:rPr lang="en-US" dirty="0">
                <a:latin typeface="+mj-lt"/>
              </a:rPr>
              <a:t> </a:t>
            </a:r>
            <a:r>
              <a:rPr lang="en-US" dirty="0">
                <a:latin typeface="+mj-lt"/>
                <a:hlinkClick r:id="rId3"/>
              </a:rPr>
              <a:t>DeptQITeam@alamedaalliance.org</a:t>
            </a:r>
            <a:r>
              <a:rPr lang="en-US" dirty="0">
                <a:latin typeface="+mj-lt"/>
              </a:rPr>
              <a:t> </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6E406CF0-39A1-8C19-D987-4CA5C5A7C566}"/>
              </a:ext>
            </a:extLst>
          </p:cNvPr>
          <p:cNvSpPr>
            <a:spLocks noGrp="1"/>
          </p:cNvSpPr>
          <p:nvPr>
            <p:ph type="title"/>
          </p:nvPr>
        </p:nvSpPr>
        <p:spPr>
          <a:xfrm>
            <a:off x="457200" y="762000"/>
            <a:ext cx="7010400" cy="655638"/>
          </a:xfrm>
        </p:spPr>
        <p:txBody>
          <a:bodyPr/>
          <a:lstStyle/>
          <a:p>
            <a:r>
              <a:rPr lang="en-US" dirty="0"/>
              <a:t>Upcoming Webinars</a:t>
            </a:r>
          </a:p>
        </p:txBody>
      </p:sp>
    </p:spTree>
    <p:extLst>
      <p:ext uri="{BB962C8B-B14F-4D97-AF65-F5344CB8AC3E}">
        <p14:creationId xmlns:p14="http://schemas.microsoft.com/office/powerpoint/2010/main" val="683829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06CF0-39A1-8C19-D987-4CA5C5A7C566}"/>
              </a:ext>
            </a:extLst>
          </p:cNvPr>
          <p:cNvSpPr>
            <a:spLocks noGrp="1"/>
          </p:cNvSpPr>
          <p:nvPr>
            <p:ph type="title"/>
          </p:nvPr>
        </p:nvSpPr>
        <p:spPr>
          <a:xfrm>
            <a:off x="457200" y="762000"/>
            <a:ext cx="7010400" cy="655638"/>
          </a:xfrm>
        </p:spPr>
        <p:txBody>
          <a:bodyPr/>
          <a:lstStyle/>
          <a:p>
            <a:r>
              <a:rPr lang="en-US" dirty="0"/>
              <a:t>Access Standards</a:t>
            </a:r>
          </a:p>
        </p:txBody>
      </p:sp>
      <p:pic>
        <p:nvPicPr>
          <p:cNvPr id="8" name="Picture 2">
            <a:extLst>
              <a:ext uri="{FF2B5EF4-FFF2-40B4-BE49-F238E27FC236}">
                <a16:creationId xmlns:a16="http://schemas.microsoft.com/office/drawing/2014/main" id="{8131785F-8900-8689-291B-4CA25C774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67" y="1295400"/>
            <a:ext cx="7966666" cy="534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4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685800" y="1524000"/>
            <a:ext cx="7772400" cy="1546500"/>
          </a:xfrm>
        </p:spPr>
        <p:txBody>
          <a:bodyPr/>
          <a:lstStyle/>
          <a:p>
            <a:pPr lvl="0"/>
            <a:r>
              <a:rPr lang="en-US" dirty="0"/>
              <a:t>Sharing Best Practices</a:t>
            </a:r>
            <a:endParaRPr lang="en" dirty="0"/>
          </a:p>
        </p:txBody>
      </p:sp>
      <p:sp>
        <p:nvSpPr>
          <p:cNvPr id="101" name="Shape 101"/>
          <p:cNvSpPr txBox="1">
            <a:spLocks noGrp="1"/>
          </p:cNvSpPr>
          <p:nvPr>
            <p:ph type="subTitle" idx="1"/>
          </p:nvPr>
        </p:nvSpPr>
        <p:spPr>
          <a:xfrm>
            <a:off x="685800" y="3199614"/>
            <a:ext cx="7772400" cy="1471064"/>
          </a:xfrm>
        </p:spPr>
        <p:txBody>
          <a:bodyPr anchor="t">
            <a:normAutofit fontScale="92500" lnSpcReduction="10000"/>
          </a:bodyPr>
          <a:lstStyle/>
          <a:p>
            <a:pPr lvl="0"/>
            <a:r>
              <a:rPr lang="en" dirty="0"/>
              <a:t>LifeLong William Jenkins Health Center</a:t>
            </a:r>
          </a:p>
          <a:p>
            <a:pPr lvl="0"/>
            <a:r>
              <a:rPr lang="en" dirty="0"/>
              <a:t>Omoniyi Omotoso, MD, MPH, FAAP</a:t>
            </a:r>
          </a:p>
          <a:p>
            <a:pPr lvl="0"/>
            <a:r>
              <a:rPr lang="en" dirty="0"/>
              <a:t>Associate Director of Pediatrics</a:t>
            </a:r>
          </a:p>
        </p:txBody>
      </p:sp>
      <p:sp>
        <p:nvSpPr>
          <p:cNvPr id="4" name="Slide Number Placeholder 3"/>
          <p:cNvSpPr>
            <a:spLocks noGrp="1"/>
          </p:cNvSpPr>
          <p:nvPr>
            <p:ph type="sldNum" sz="quarter" idx="4"/>
          </p:nvPr>
        </p:nvSpPr>
        <p:spPr/>
        <p:txBody>
          <a:bodyPr/>
          <a:lstStyle/>
          <a:p>
            <a:fld id="{0609820A-355E-4D76-B4B8-E60AC8B81E29}" type="slidenum">
              <a:rPr lang="en-US" smtClean="0"/>
              <a:pPr/>
              <a:t>32</a:t>
            </a:fld>
            <a:endParaRPr lang="en-US" dirty="0"/>
          </a:p>
        </p:txBody>
      </p:sp>
    </p:spTree>
    <p:extLst>
      <p:ext uri="{BB962C8B-B14F-4D97-AF65-F5344CB8AC3E}">
        <p14:creationId xmlns:p14="http://schemas.microsoft.com/office/powerpoint/2010/main" val="212895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ctrTitle"/>
          </p:nvPr>
        </p:nvSpPr>
        <p:spPr>
          <a:xfrm>
            <a:off x="916025" y="968125"/>
            <a:ext cx="5561100" cy="1546500"/>
          </a:xfrm>
          <a:prstGeom prst="rect">
            <a:avLst/>
          </a:prstGeom>
        </p:spPr>
        <p:txBody>
          <a:bodyPr lIns="91425" tIns="91425" rIns="91425" bIns="91425" anchor="b" anchorCtr="0">
            <a:noAutofit/>
          </a:bodyPr>
          <a:lstStyle/>
          <a:p>
            <a:pPr lvl="0" rtl="0">
              <a:spcBef>
                <a:spcPts val="0"/>
              </a:spcBef>
              <a:buNone/>
            </a:pPr>
            <a:r>
              <a:rPr lang="en" sz="6000" dirty="0"/>
              <a:t>Thanks!</a:t>
            </a:r>
          </a:p>
        </p:txBody>
      </p:sp>
      <p:sp>
        <p:nvSpPr>
          <p:cNvPr id="295" name="Shape 295"/>
          <p:cNvSpPr txBox="1">
            <a:spLocks noGrp="1"/>
          </p:cNvSpPr>
          <p:nvPr>
            <p:ph type="subTitle" idx="4294967295"/>
          </p:nvPr>
        </p:nvSpPr>
        <p:spPr>
          <a:xfrm>
            <a:off x="916025" y="2338950"/>
            <a:ext cx="5561100" cy="1046400"/>
          </a:xfrm>
          <a:prstGeom prst="rect">
            <a:avLst/>
          </a:prstGeom>
        </p:spPr>
        <p:txBody>
          <a:bodyPr lIns="91425" tIns="91425" rIns="91425" bIns="91425" anchor="t" anchorCtr="0">
            <a:noAutofit/>
          </a:bodyPr>
          <a:lstStyle/>
          <a:p>
            <a:pPr lvl="0" rtl="0">
              <a:spcBef>
                <a:spcPts val="0"/>
              </a:spcBef>
              <a:buNone/>
            </a:pPr>
            <a:r>
              <a:rPr lang="en" sz="4800" dirty="0">
                <a:solidFill>
                  <a:srgbClr val="FFFFFF"/>
                </a:solidFill>
                <a:latin typeface="Calibri" panose="020F0502020204030204" pitchFamily="34" charset="0"/>
              </a:rPr>
              <a:t>Questions?</a:t>
            </a:r>
          </a:p>
        </p:txBody>
      </p:sp>
      <p:sp>
        <p:nvSpPr>
          <p:cNvPr id="296" name="Shape 296"/>
          <p:cNvSpPr txBox="1">
            <a:spLocks noGrp="1"/>
          </p:cNvSpPr>
          <p:nvPr>
            <p:ph type="body" idx="4294967295"/>
          </p:nvPr>
        </p:nvSpPr>
        <p:spPr>
          <a:xfrm>
            <a:off x="916025" y="3678675"/>
            <a:ext cx="5561100" cy="2660700"/>
          </a:xfrm>
          <a:prstGeom prst="rect">
            <a:avLst/>
          </a:prstGeom>
        </p:spPr>
        <p:txBody>
          <a:bodyPr lIns="91425" tIns="91425" rIns="91425" bIns="91425" anchor="t" anchorCtr="0">
            <a:noAutofit/>
          </a:bodyPr>
          <a:lstStyle/>
          <a:p>
            <a:pPr lvl="0" rtl="0">
              <a:spcBef>
                <a:spcPts val="0"/>
              </a:spcBef>
              <a:buNone/>
            </a:pPr>
            <a:r>
              <a:rPr lang="en" sz="2400" b="1" dirty="0">
                <a:solidFill>
                  <a:schemeClr val="bg1"/>
                </a:solidFill>
                <a:latin typeface="Calibri" panose="020F0502020204030204" pitchFamily="34" charset="0"/>
              </a:rPr>
              <a:t>You can contact us at:</a:t>
            </a:r>
          </a:p>
          <a:p>
            <a:pPr lvl="0" rtl="0">
              <a:spcBef>
                <a:spcPts val="0"/>
              </a:spcBef>
              <a:buNone/>
            </a:pPr>
            <a:r>
              <a:rPr lang="en" sz="2400" dirty="0">
                <a:solidFill>
                  <a:schemeClr val="bg1"/>
                </a:solidFill>
                <a:latin typeface="Calibri" panose="020F0502020204030204" pitchFamily="34" charset="0"/>
              </a:rPr>
              <a:t>	  </a:t>
            </a:r>
            <a:r>
              <a:rPr lang="en" sz="2400" dirty="0">
                <a:solidFill>
                  <a:schemeClr val="bg1"/>
                </a:solidFill>
              </a:rPr>
              <a:t>DeptQITeam</a:t>
            </a:r>
            <a:r>
              <a:rPr lang="en" sz="2400" dirty="0">
                <a:solidFill>
                  <a:schemeClr val="bg1"/>
                </a:solidFill>
                <a:latin typeface="Calibri" panose="020F0502020204030204" pitchFamily="34" charset="0"/>
              </a:rPr>
              <a:t>@alamedaalliance.org</a:t>
            </a:r>
          </a:p>
          <a:p>
            <a:pPr lvl="0" rtl="0">
              <a:spcBef>
                <a:spcPts val="0"/>
              </a:spcBef>
              <a:buNone/>
            </a:pPr>
            <a:endParaRPr lang="en" sz="2400" dirty="0">
              <a:solidFill>
                <a:schemeClr val="bg1"/>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0609820A-355E-4D76-B4B8-E60AC8B81E29}" type="slidenum">
              <a:rPr lang="en-US" smtClean="0"/>
              <a:pPr/>
              <a:t>33</a:t>
            </a:fld>
            <a:endParaRPr lang="en-US" dirty="0"/>
          </a:p>
        </p:txBody>
      </p:sp>
      <p:grpSp>
        <p:nvGrpSpPr>
          <p:cNvPr id="6" name="Shape 390"/>
          <p:cNvGrpSpPr/>
          <p:nvPr/>
        </p:nvGrpSpPr>
        <p:grpSpPr>
          <a:xfrm>
            <a:off x="990600" y="4374578"/>
            <a:ext cx="389994" cy="273622"/>
            <a:chOff x="559275" y="1683950"/>
            <a:chExt cx="466500" cy="327300"/>
          </a:xfrm>
        </p:grpSpPr>
        <p:sp>
          <p:nvSpPr>
            <p:cNvPr id="7" name="Shape 39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8" name="Shape 39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9343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grayscl/>
            <a:lum/>
          </a:blip>
          <a:srcRect/>
          <a:stretch>
            <a:fillRect l="-17000" r="-17000"/>
          </a:stretch>
        </a:blipFill>
        <a:effectLst/>
      </p:bgPr>
    </p:bg>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p:txBody>
          <a:bodyPr>
            <a:normAutofit fontScale="77500" lnSpcReduction="20000"/>
          </a:bodyPr>
          <a:lstStyle/>
          <a:p>
            <a:pPr marL="0" lvl="0" indent="0"/>
            <a:r>
              <a:rPr lang="en-US" b="1" u="sng" spc="50" dirty="0">
                <a:solidFill>
                  <a:srgbClr val="5F5F5F"/>
                </a:solidFill>
              </a:rPr>
              <a:t>Mission</a:t>
            </a:r>
          </a:p>
          <a:p>
            <a:pPr marL="0" lvl="0" indent="0"/>
            <a:r>
              <a:rPr lang="en-US" b="1" spc="50" dirty="0">
                <a:solidFill>
                  <a:srgbClr val="5F5F5F"/>
                </a:solidFill>
              </a:rPr>
              <a:t>Improving the health and well-being of our members by collaborating with our provider and community partners to deliver high quality and accessible services.</a:t>
            </a:r>
          </a:p>
          <a:p>
            <a:pPr marL="0" lvl="0" indent="0"/>
            <a:r>
              <a:rPr lang="en-US" b="1" u="sng" spc="50" dirty="0">
                <a:solidFill>
                  <a:srgbClr val="5F5F5F"/>
                </a:solidFill>
              </a:rPr>
              <a:t>Vision</a:t>
            </a:r>
          </a:p>
          <a:p>
            <a:pPr marL="0" lvl="0" indent="0"/>
            <a:r>
              <a:rPr lang="en" b="1" spc="50" dirty="0">
                <a:solidFill>
                  <a:srgbClr val="5F5F5F"/>
                </a:solidFill>
              </a:rPr>
              <a:t>All residents of Alameda County will achieve optimal health and well-being at every stage of life.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9820A-355E-4D76-B4B8-E60AC8B81E29}" type="slidenum">
              <a:rPr kumimoji="0" lang="en-US" sz="1200" b="1" i="0" u="none" strike="noStrike" kern="0" cap="none" spc="0" normalizeH="0" baseline="0" noProof="0" smtClean="0">
                <a:ln>
                  <a:noFill/>
                </a:ln>
                <a:solidFill>
                  <a:srgbClr val="969696"/>
                </a:solidFill>
                <a:effectLst/>
                <a:uLnTx/>
                <a:uFillTx/>
                <a:latin typeface="Calibri"/>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0" cap="none" spc="0" normalizeH="0" baseline="0" noProof="0" dirty="0">
              <a:ln>
                <a:noFill/>
              </a:ln>
              <a:solidFill>
                <a:srgbClr val="969696"/>
              </a:solidFill>
              <a:effectLst/>
              <a:uLnTx/>
              <a:uFillTx/>
              <a:latin typeface="Calibri"/>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BF16C-2CD3-027B-E0FF-C4291A9F7BFA}"/>
              </a:ext>
            </a:extLst>
          </p:cNvPr>
          <p:cNvSpPr>
            <a:spLocks noGrp="1"/>
          </p:cNvSpPr>
          <p:nvPr>
            <p:ph type="body" idx="1"/>
          </p:nvPr>
        </p:nvSpPr>
        <p:spPr/>
        <p:txBody>
          <a:bodyPr>
            <a:normAutofit fontScale="77500" lnSpcReduction="20000"/>
          </a:bodyPr>
          <a:lstStyle/>
          <a:p>
            <a:r>
              <a:rPr lang="en-US" b="1" dirty="0"/>
              <a:t>Primary Measures</a:t>
            </a:r>
          </a:p>
          <a:p>
            <a:pPr marL="457200" indent="-457200">
              <a:buFont typeface="Wingdings" panose="05000000000000000000" pitchFamily="2" charset="2"/>
              <a:buChar char="Ø"/>
            </a:pPr>
            <a:r>
              <a:rPr lang="en-US" dirty="0"/>
              <a:t>Well-Child Visits in the First 0-15 Months of life (W30-6+)</a:t>
            </a:r>
          </a:p>
          <a:p>
            <a:pPr marL="457200" indent="-457200">
              <a:buFont typeface="Wingdings" panose="05000000000000000000" pitchFamily="2" charset="2"/>
              <a:buChar char="Ø"/>
            </a:pPr>
            <a:r>
              <a:rPr lang="en-US" dirty="0"/>
              <a:t>Well-Child Visits in the First 15-30 Months of life (W30-2+)</a:t>
            </a:r>
          </a:p>
          <a:p>
            <a:endParaRPr lang="en-US" dirty="0"/>
          </a:p>
          <a:p>
            <a:r>
              <a:rPr lang="en-US" b="1" dirty="0"/>
              <a:t>Correlating Measures</a:t>
            </a:r>
          </a:p>
          <a:p>
            <a:pPr marL="457200" indent="-457200">
              <a:buFont typeface="Wingdings" panose="05000000000000000000" pitchFamily="2" charset="2"/>
              <a:buChar char="Ø"/>
            </a:pPr>
            <a:r>
              <a:rPr lang="en-US" dirty="0"/>
              <a:t>Childhood Immunization Status-Combination 10 (CIS-10)</a:t>
            </a:r>
          </a:p>
          <a:p>
            <a:pPr marL="457200" indent="-457200">
              <a:buFont typeface="Wingdings" panose="05000000000000000000" pitchFamily="2" charset="2"/>
              <a:buChar char="Ø"/>
            </a:pPr>
            <a:r>
              <a:rPr lang="en-US" dirty="0"/>
              <a:t>Developmental Screening in the First Three Years of Life (DEV)</a:t>
            </a:r>
          </a:p>
          <a:p>
            <a:pPr marL="457200" indent="-457200">
              <a:buFont typeface="Wingdings" panose="05000000000000000000" pitchFamily="2" charset="2"/>
              <a:buChar char="Ø"/>
            </a:pPr>
            <a:r>
              <a:rPr lang="en-US" dirty="0"/>
              <a:t>Lead Screening in Children (LSC)</a:t>
            </a:r>
          </a:p>
          <a:p>
            <a:pPr marL="457200" indent="-457200">
              <a:buFont typeface="Wingdings" panose="05000000000000000000" pitchFamily="2" charset="2"/>
              <a:buChar char="Ø"/>
            </a:pPr>
            <a:r>
              <a:rPr lang="en-US" dirty="0"/>
              <a:t>Topical Fluoride for Children (TFL-CH)</a:t>
            </a:r>
          </a:p>
        </p:txBody>
      </p:sp>
      <p:sp>
        <p:nvSpPr>
          <p:cNvPr id="3" name="Title 2">
            <a:extLst>
              <a:ext uri="{FF2B5EF4-FFF2-40B4-BE49-F238E27FC236}">
                <a16:creationId xmlns:a16="http://schemas.microsoft.com/office/drawing/2014/main" id="{CFC0F0BC-FDA9-F9A2-F657-E46BB0E3F151}"/>
              </a:ext>
            </a:extLst>
          </p:cNvPr>
          <p:cNvSpPr>
            <a:spLocks noGrp="1"/>
          </p:cNvSpPr>
          <p:nvPr>
            <p:ph type="title"/>
          </p:nvPr>
        </p:nvSpPr>
        <p:spPr/>
        <p:txBody>
          <a:bodyPr/>
          <a:lstStyle/>
          <a:p>
            <a:r>
              <a:rPr lang="en-US" dirty="0"/>
              <a:t>Today’s Focus</a:t>
            </a:r>
          </a:p>
        </p:txBody>
      </p:sp>
    </p:spTree>
    <p:extLst>
      <p:ext uri="{BB962C8B-B14F-4D97-AF65-F5344CB8AC3E}">
        <p14:creationId xmlns:p14="http://schemas.microsoft.com/office/powerpoint/2010/main" val="313289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9FD1E-E753-6513-F2EA-8335594AE606}"/>
              </a:ext>
            </a:extLst>
          </p:cNvPr>
          <p:cNvSpPr>
            <a:spLocks noGrp="1"/>
          </p:cNvSpPr>
          <p:nvPr>
            <p:ph type="body" idx="1"/>
          </p:nvPr>
        </p:nvSpPr>
        <p:spPr/>
        <p:txBody>
          <a:bodyPr>
            <a:normAutofit/>
          </a:bodyPr>
          <a:lstStyle/>
          <a:p>
            <a:r>
              <a:rPr lang="en-US" dirty="0"/>
              <a:t>At the end of this webinar, you will be able to:</a:t>
            </a:r>
          </a:p>
          <a:p>
            <a:pPr marL="457200" indent="-457200">
              <a:buFont typeface="Wingdings" panose="05000000000000000000" pitchFamily="2" charset="2"/>
              <a:buChar char="Ø"/>
            </a:pPr>
            <a:r>
              <a:rPr lang="en-US" dirty="0"/>
              <a:t>Have a better understanding of the well-child measure definitions.</a:t>
            </a:r>
          </a:p>
          <a:p>
            <a:pPr marL="457200" indent="-457200">
              <a:buFont typeface="Wingdings" panose="05000000000000000000" pitchFamily="2" charset="2"/>
              <a:buChar char="Ø"/>
            </a:pPr>
            <a:r>
              <a:rPr lang="en-US" dirty="0"/>
              <a:t>Walk away with tactics to promote preventative measures.</a:t>
            </a:r>
          </a:p>
          <a:p>
            <a:pPr marL="457200" indent="-457200">
              <a:buFont typeface="Wingdings" panose="05000000000000000000" pitchFamily="2" charset="2"/>
              <a:buChar char="Ø"/>
            </a:pPr>
            <a:r>
              <a:rPr lang="en-US" dirty="0"/>
              <a:t>Identify best and promising practices that can be used to in your practices.</a:t>
            </a:r>
          </a:p>
        </p:txBody>
      </p:sp>
      <p:sp>
        <p:nvSpPr>
          <p:cNvPr id="3" name="Title 2">
            <a:extLst>
              <a:ext uri="{FF2B5EF4-FFF2-40B4-BE49-F238E27FC236}">
                <a16:creationId xmlns:a16="http://schemas.microsoft.com/office/drawing/2014/main" id="{1FD3A460-53CB-5924-F209-599ABAEB1513}"/>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32711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p:txBody>
          <a:bodyPr/>
          <a:lstStyle/>
          <a:p>
            <a:pPr lvl="0"/>
            <a:endParaRPr lang="en" dirty="0"/>
          </a:p>
          <a:p>
            <a:pPr lvl="0"/>
            <a:r>
              <a:rPr lang="en-US" dirty="0"/>
              <a:t>Measure</a:t>
            </a:r>
            <a:r>
              <a:rPr lang="en" dirty="0"/>
              <a:t> Descriptions</a:t>
            </a:r>
          </a:p>
        </p:txBody>
      </p:sp>
      <p:sp>
        <p:nvSpPr>
          <p:cNvPr id="101" name="Shape 101"/>
          <p:cNvSpPr txBox="1">
            <a:spLocks noGrp="1"/>
          </p:cNvSpPr>
          <p:nvPr>
            <p:ph type="subTitle" idx="1"/>
          </p:nvPr>
        </p:nvSpPr>
        <p:spPr/>
        <p:txBody>
          <a:bodyPr anchor="t"/>
          <a:lstStyle/>
          <a:p>
            <a:pPr lvl="0"/>
            <a:r>
              <a:rPr lang="en" dirty="0"/>
              <a:t>Measure definitions per NCQA (HEDIS) and CMS</a:t>
            </a:r>
          </a:p>
        </p:txBody>
      </p:sp>
      <p:sp>
        <p:nvSpPr>
          <p:cNvPr id="4" name="Slide Number Placeholder 3"/>
          <p:cNvSpPr>
            <a:spLocks noGrp="1"/>
          </p:cNvSpPr>
          <p:nvPr>
            <p:ph type="sldNum" sz="quarter" idx="4"/>
          </p:nvPr>
        </p:nvSpPr>
        <p:spPr/>
        <p:txBody>
          <a:bodyPr/>
          <a:lstStyle/>
          <a:p>
            <a:fld id="{0609820A-355E-4D76-B4B8-E60AC8B81E29}" type="slidenum">
              <a:rPr lang="en-US" smtClean="0"/>
              <a:pPr/>
              <a:t>7</a:t>
            </a:fld>
            <a:endParaRPr lang="en-US" dirty="0"/>
          </a:p>
        </p:txBody>
      </p:sp>
    </p:spTree>
    <p:extLst>
      <p:ext uri="{BB962C8B-B14F-4D97-AF65-F5344CB8AC3E}">
        <p14:creationId xmlns:p14="http://schemas.microsoft.com/office/powerpoint/2010/main" val="129650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1600201"/>
            <a:ext cx="8392351" cy="4648200"/>
          </a:xfrm>
        </p:spPr>
        <p:txBody>
          <a:bodyPr>
            <a:normAutofit/>
          </a:bodyPr>
          <a:lstStyle/>
          <a:p>
            <a:pPr marL="0" indent="0">
              <a:buNone/>
            </a:pPr>
            <a:r>
              <a:rPr lang="en-US" sz="2800" b="1" dirty="0"/>
              <a:t>First 0-15 Months of Life (W30-6+)</a:t>
            </a:r>
          </a:p>
          <a:p>
            <a:pPr marL="400050" lvl="1" indent="0">
              <a:buNone/>
            </a:pPr>
            <a:r>
              <a:rPr lang="en-US" sz="2400" u="sng" dirty="0"/>
              <a:t>HEDIS</a:t>
            </a:r>
            <a:r>
              <a:rPr lang="en-US" sz="2400" dirty="0"/>
              <a:t>: % of children, by 15 months, during 2023 who had at least 6 well-visits with a primary care physician.</a:t>
            </a:r>
          </a:p>
          <a:p>
            <a:pPr marL="0" indent="0">
              <a:buNone/>
            </a:pPr>
            <a:r>
              <a:rPr lang="en-US" sz="2800" b="1" dirty="0"/>
              <a:t>First 15-30 Months of Life (W30-2+)</a:t>
            </a:r>
          </a:p>
          <a:p>
            <a:pPr marL="400050" lvl="1" indent="0">
              <a:buNone/>
            </a:pPr>
            <a:r>
              <a:rPr lang="en-US" sz="2400" u="sng" dirty="0"/>
              <a:t>HEDIS</a:t>
            </a:r>
            <a:r>
              <a:rPr lang="en-US" sz="2400" dirty="0"/>
              <a:t>: % of children, 15-30 months, during 2023 who had at least 2 well-visits with a primary care physician.</a:t>
            </a:r>
          </a:p>
          <a:p>
            <a:pPr marL="0" indent="0">
              <a:buNone/>
            </a:pPr>
            <a:endParaRPr lang="en-US" sz="2800" dirty="0"/>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8</a:t>
            </a:fld>
            <a:endParaRPr lang="en-US" dirty="0"/>
          </a:p>
        </p:txBody>
      </p:sp>
      <p:sp>
        <p:nvSpPr>
          <p:cNvPr id="111" name="Shape 111"/>
          <p:cNvSpPr txBox="1">
            <a:spLocks noGrp="1"/>
          </p:cNvSpPr>
          <p:nvPr>
            <p:ph type="title"/>
          </p:nvPr>
        </p:nvSpPr>
        <p:spPr>
          <a:xfrm>
            <a:off x="457200" y="274638"/>
            <a:ext cx="7010400" cy="1325562"/>
          </a:xfrm>
        </p:spPr>
        <p:txBody>
          <a:bodyPr anchor="t"/>
          <a:lstStyle/>
          <a:p>
            <a:pPr lvl="0"/>
            <a:r>
              <a:rPr lang="en-US" sz="4000" dirty="0"/>
              <a:t>Well-Child Visits in the First 0-30 Months of Life</a:t>
            </a:r>
            <a:endParaRPr lang="en" dirty="0">
              <a:solidFill>
                <a:srgbClr val="00B1B1"/>
              </a:solidFill>
            </a:endParaRPr>
          </a:p>
        </p:txBody>
      </p:sp>
    </p:spTree>
    <p:extLst>
      <p:ext uri="{BB962C8B-B14F-4D97-AF65-F5344CB8AC3E}">
        <p14:creationId xmlns:p14="http://schemas.microsoft.com/office/powerpoint/2010/main" val="154040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46849" y="990600"/>
            <a:ext cx="8392351" cy="5486400"/>
          </a:xfrm>
        </p:spPr>
        <p:txBody>
          <a:bodyPr>
            <a:normAutofit/>
          </a:bodyPr>
          <a:lstStyle/>
          <a:p>
            <a:pPr marL="0" indent="0">
              <a:buNone/>
            </a:pPr>
            <a:r>
              <a:rPr lang="en-US" sz="2800" u="sng" dirty="0"/>
              <a:t>Notes</a:t>
            </a:r>
            <a:r>
              <a:rPr lang="en-US" sz="2800" dirty="0"/>
              <a:t>:</a:t>
            </a:r>
          </a:p>
          <a:p>
            <a:pPr>
              <a:buFont typeface="Wingdings" panose="05000000000000000000" pitchFamily="2" charset="2"/>
              <a:buChar char="Ø"/>
            </a:pPr>
            <a:r>
              <a:rPr lang="en-US" sz="2800" dirty="0"/>
              <a:t>Follows periodicity outlined in </a:t>
            </a:r>
            <a:r>
              <a:rPr lang="en-US" sz="2800" dirty="0">
                <a:hlinkClick r:id="rId3"/>
              </a:rPr>
              <a:t>Bright Futures Clinical Guidelines</a:t>
            </a:r>
            <a:r>
              <a:rPr lang="en-US" sz="2800" dirty="0"/>
              <a:t>.</a:t>
            </a:r>
          </a:p>
          <a:p>
            <a:pPr lvl="1">
              <a:buFont typeface="Wingdings" panose="05000000000000000000" pitchFamily="2" charset="2"/>
              <a:buChar char="§"/>
            </a:pPr>
            <a:r>
              <a:rPr lang="en-US" sz="2400" u="sng" dirty="0"/>
              <a:t>14-Day Rule</a:t>
            </a:r>
            <a:r>
              <a:rPr lang="en-US" sz="2400" dirty="0"/>
              <a:t>: HEDIS specifications require that visits must be at least 14-days apart.</a:t>
            </a:r>
          </a:p>
          <a:p>
            <a:pPr>
              <a:buFont typeface="Wingdings" panose="05000000000000000000" pitchFamily="2" charset="2"/>
              <a:buChar char="Ø"/>
            </a:pPr>
            <a:r>
              <a:rPr lang="en-US" sz="2800" u="sng" dirty="0"/>
              <a:t>Telehealth</a:t>
            </a:r>
            <a:r>
              <a:rPr lang="en-US" sz="2800" dirty="0"/>
              <a:t>: Visits count towards this measure.</a:t>
            </a:r>
          </a:p>
          <a:p>
            <a:pPr lvl="1">
              <a:buFont typeface="Wingdings" panose="05000000000000000000" pitchFamily="2" charset="2"/>
              <a:buChar char="§"/>
            </a:pPr>
            <a:r>
              <a:rPr lang="en-US" sz="2400" dirty="0"/>
              <a:t>For billing guidance: 2023 P4P Program Quick Reference Guide for Billing.</a:t>
            </a:r>
          </a:p>
          <a:p>
            <a:pPr>
              <a:buFont typeface="Wingdings" panose="05000000000000000000" pitchFamily="2" charset="2"/>
              <a:buChar char="§"/>
            </a:pPr>
            <a:r>
              <a:rPr lang="en-US" sz="2800" dirty="0"/>
              <a:t>All well-visits are reimbursed between 0-30 months of life.</a:t>
            </a:r>
          </a:p>
        </p:txBody>
      </p:sp>
      <p:sp>
        <p:nvSpPr>
          <p:cNvPr id="4" name="Slide Number Placeholder 3"/>
          <p:cNvSpPr>
            <a:spLocks noGrp="1"/>
          </p:cNvSpPr>
          <p:nvPr>
            <p:ph type="sldNum" sz="quarter" idx="4"/>
          </p:nvPr>
        </p:nvSpPr>
        <p:spPr>
          <a:xfrm>
            <a:off x="6553200" y="6356350"/>
            <a:ext cx="2286000" cy="365125"/>
          </a:xfrm>
        </p:spPr>
        <p:txBody>
          <a:bodyPr/>
          <a:lstStyle/>
          <a:p>
            <a:fld id="{0609820A-355E-4D76-B4B8-E60AC8B81E29}" type="slidenum">
              <a:rPr lang="en-US" smtClean="0"/>
              <a:pPr/>
              <a:t>9</a:t>
            </a:fld>
            <a:endParaRPr lang="en-US" dirty="0"/>
          </a:p>
        </p:txBody>
      </p:sp>
      <p:sp>
        <p:nvSpPr>
          <p:cNvPr id="111" name="Shape 111"/>
          <p:cNvSpPr txBox="1">
            <a:spLocks noGrp="1"/>
          </p:cNvSpPr>
          <p:nvPr>
            <p:ph type="title"/>
          </p:nvPr>
        </p:nvSpPr>
        <p:spPr>
          <a:xfrm>
            <a:off x="457200" y="274638"/>
            <a:ext cx="7010400" cy="715962"/>
          </a:xfrm>
        </p:spPr>
        <p:txBody>
          <a:bodyPr anchor="t"/>
          <a:lstStyle/>
          <a:p>
            <a:pPr lvl="0"/>
            <a:r>
              <a:rPr lang="en-US" sz="4000" dirty="0"/>
              <a:t>…continued </a:t>
            </a:r>
            <a:r>
              <a:rPr lang="en-US" dirty="0"/>
              <a:t>W30</a:t>
            </a:r>
            <a:endParaRPr lang="en" dirty="0">
              <a:solidFill>
                <a:srgbClr val="00B1B1"/>
              </a:solidFill>
            </a:endParaRPr>
          </a:p>
        </p:txBody>
      </p:sp>
    </p:spTree>
    <p:extLst>
      <p:ext uri="{BB962C8B-B14F-4D97-AF65-F5344CB8AC3E}">
        <p14:creationId xmlns:p14="http://schemas.microsoft.com/office/powerpoint/2010/main" val="29305194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5746</TotalTime>
  <Words>2398</Words>
  <Application>Microsoft Office PowerPoint</Application>
  <PresentationFormat>On-screen Show (4:3)</PresentationFormat>
  <Paragraphs>300</Paragraphs>
  <Slides>33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Wingdings 3</vt:lpstr>
      <vt:lpstr>Wingdings</vt:lpstr>
      <vt:lpstr>Symbol</vt:lpstr>
      <vt:lpstr>Calibri</vt:lpstr>
      <vt:lpstr>Custom Design</vt:lpstr>
      <vt:lpstr>Well-Child Measure Highlight</vt:lpstr>
      <vt:lpstr>Agenda</vt:lpstr>
      <vt:lpstr>Background</vt:lpstr>
      <vt:lpstr>PowerPoint Presentation</vt:lpstr>
      <vt:lpstr>Today’s Focus</vt:lpstr>
      <vt:lpstr>Objectives</vt:lpstr>
      <vt:lpstr> Measure Descriptions</vt:lpstr>
      <vt:lpstr>Well-Child Visits in the First 0-30 Months of Life</vt:lpstr>
      <vt:lpstr>…continued W30</vt:lpstr>
      <vt:lpstr>Childhood Immunization Status-Combination 10 (CIS-10)</vt:lpstr>
      <vt:lpstr>…continued CIS-10</vt:lpstr>
      <vt:lpstr>Developmental Screening in the First Three Years of Life (DEV)</vt:lpstr>
      <vt:lpstr>Lead Screening in Children (LSC)</vt:lpstr>
      <vt:lpstr>Topical Fluoride for Children (TFL-CH)</vt:lpstr>
      <vt:lpstr>…continued TFL-CH</vt:lpstr>
      <vt:lpstr> Best &amp; Promising Practices</vt:lpstr>
      <vt:lpstr>Claims</vt:lpstr>
      <vt:lpstr>Submitting Claims</vt:lpstr>
      <vt:lpstr>Tips &amp; Tricks</vt:lpstr>
      <vt:lpstr>Electronic Medical/Health Record Systems</vt:lpstr>
      <vt:lpstr>Increasing Access</vt:lpstr>
      <vt:lpstr>Equity Approaches</vt:lpstr>
      <vt:lpstr>Communication &amp; Education</vt:lpstr>
      <vt:lpstr> Pay-for-Performance (P4P) Program</vt:lpstr>
      <vt:lpstr>Measures in P4P</vt:lpstr>
      <vt:lpstr> Resources</vt:lpstr>
      <vt:lpstr>Health Education</vt:lpstr>
      <vt:lpstr>Care Coordination</vt:lpstr>
      <vt:lpstr>Reports</vt:lpstr>
      <vt:lpstr>Upcoming Webinars</vt:lpstr>
      <vt:lpstr>Access Standards</vt:lpstr>
      <vt:lpstr>Sharing Best Practices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Vo, Katrina</dc:creator>
  <cp:lastModifiedBy>Wright, Sharon</cp:lastModifiedBy>
  <cp:revision>124</cp:revision>
  <dcterms:modified xsi:type="dcterms:W3CDTF">2023-03-16T19:19:48Z</dcterms:modified>
</cp:coreProperties>
</file>